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6"/>
  </p:notesMasterIdLst>
  <p:sldIdLst>
    <p:sldId id="256" r:id="rId2"/>
    <p:sldId id="399" r:id="rId3"/>
    <p:sldId id="261" r:id="rId4"/>
    <p:sldId id="265" r:id="rId5"/>
    <p:sldId id="326" r:id="rId6"/>
    <p:sldId id="385" r:id="rId7"/>
    <p:sldId id="362" r:id="rId8"/>
    <p:sldId id="348" r:id="rId9"/>
    <p:sldId id="388" r:id="rId10"/>
    <p:sldId id="398" r:id="rId11"/>
    <p:sldId id="349" r:id="rId12"/>
    <p:sldId id="350" r:id="rId13"/>
    <p:sldId id="351" r:id="rId14"/>
    <p:sldId id="394" r:id="rId15"/>
    <p:sldId id="354" r:id="rId16"/>
    <p:sldId id="367" r:id="rId17"/>
    <p:sldId id="391" r:id="rId18"/>
    <p:sldId id="390" r:id="rId19"/>
    <p:sldId id="396" r:id="rId20"/>
    <p:sldId id="397" r:id="rId21"/>
    <p:sldId id="352" r:id="rId22"/>
    <p:sldId id="369" r:id="rId23"/>
    <p:sldId id="389" r:id="rId24"/>
    <p:sldId id="366" r:id="rId25"/>
    <p:sldId id="387" r:id="rId26"/>
    <p:sldId id="368" r:id="rId27"/>
    <p:sldId id="347" r:id="rId28"/>
    <p:sldId id="355" r:id="rId29"/>
    <p:sldId id="332" r:id="rId30"/>
    <p:sldId id="392" r:id="rId31"/>
    <p:sldId id="360" r:id="rId32"/>
    <p:sldId id="393" r:id="rId33"/>
    <p:sldId id="356" r:id="rId34"/>
    <p:sldId id="395" r:id="rId35"/>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84469" autoAdjust="0"/>
  </p:normalViewPr>
  <p:slideViewPr>
    <p:cSldViewPr snapToGrid="0">
      <p:cViewPr varScale="1">
        <p:scale>
          <a:sx n="54" d="100"/>
          <a:sy n="54" d="100"/>
        </p:scale>
        <p:origin x="908" y="5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1E2F750-9566-494B-9A9B-A6B83C9A7E7C}" type="datetimeFigureOut">
              <a:rPr lang="en-GB" smtClean="0"/>
              <a:t>17/10/2022</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9AAA383-86D5-490F-8038-205509122935}" type="slidenum">
              <a:rPr lang="en-GB" smtClean="0"/>
              <a:t>‹#›</a:t>
            </a:fld>
            <a:endParaRPr lang="en-GB" dirty="0"/>
          </a:p>
        </p:txBody>
      </p:sp>
    </p:spTree>
    <p:extLst>
      <p:ext uri="{BB962C8B-B14F-4D97-AF65-F5344CB8AC3E}">
        <p14:creationId xmlns:p14="http://schemas.microsoft.com/office/powerpoint/2010/main" val="282124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538">
              <a:spcBef>
                <a:spcPct val="30000"/>
              </a:spcBef>
              <a:defRPr sz="1200">
                <a:solidFill>
                  <a:schemeClr val="tx1"/>
                </a:solidFill>
                <a:latin typeface="Arial" panose="020B0604020202020204" pitchFamily="34" charset="0"/>
              </a:defRPr>
            </a:lvl1pPr>
            <a:lvl2pPr marL="735013" indent="-277813" defTabSz="871538">
              <a:spcBef>
                <a:spcPct val="30000"/>
              </a:spcBef>
              <a:defRPr sz="1200">
                <a:solidFill>
                  <a:schemeClr val="tx1"/>
                </a:solidFill>
                <a:latin typeface="Arial" panose="020B0604020202020204" pitchFamily="34" charset="0"/>
              </a:defRPr>
            </a:lvl2pPr>
            <a:lvl3pPr marL="1135063" indent="-222250" defTabSz="871538">
              <a:spcBef>
                <a:spcPct val="30000"/>
              </a:spcBef>
              <a:defRPr sz="1200">
                <a:solidFill>
                  <a:schemeClr val="tx1"/>
                </a:solidFill>
                <a:latin typeface="Arial" panose="020B0604020202020204" pitchFamily="34" charset="0"/>
              </a:defRPr>
            </a:lvl3pPr>
            <a:lvl4pPr marL="1593850" indent="-222250" defTabSz="871538">
              <a:spcBef>
                <a:spcPct val="30000"/>
              </a:spcBef>
              <a:defRPr sz="1200">
                <a:solidFill>
                  <a:schemeClr val="tx1"/>
                </a:solidFill>
                <a:latin typeface="Arial" panose="020B0604020202020204" pitchFamily="34" charset="0"/>
              </a:defRPr>
            </a:lvl4pPr>
            <a:lvl5pPr marL="2051050" indent="-222250" defTabSz="871538">
              <a:spcBef>
                <a:spcPct val="30000"/>
              </a:spcBef>
              <a:defRPr sz="1200">
                <a:solidFill>
                  <a:schemeClr val="tx1"/>
                </a:solidFill>
                <a:latin typeface="Arial" panose="020B0604020202020204" pitchFamily="34" charset="0"/>
              </a:defRPr>
            </a:lvl5pPr>
            <a:lvl6pPr marL="2508250" indent="-222250" defTabSz="871538" eaLnBrk="0" fontAlgn="base" hangingPunct="0">
              <a:spcBef>
                <a:spcPct val="30000"/>
              </a:spcBef>
              <a:spcAft>
                <a:spcPct val="0"/>
              </a:spcAft>
              <a:defRPr sz="1200">
                <a:solidFill>
                  <a:schemeClr val="tx1"/>
                </a:solidFill>
                <a:latin typeface="Arial" panose="020B0604020202020204" pitchFamily="34" charset="0"/>
              </a:defRPr>
            </a:lvl6pPr>
            <a:lvl7pPr marL="2965450" indent="-222250" defTabSz="871538" eaLnBrk="0" fontAlgn="base" hangingPunct="0">
              <a:spcBef>
                <a:spcPct val="30000"/>
              </a:spcBef>
              <a:spcAft>
                <a:spcPct val="0"/>
              </a:spcAft>
              <a:defRPr sz="1200">
                <a:solidFill>
                  <a:schemeClr val="tx1"/>
                </a:solidFill>
                <a:latin typeface="Arial" panose="020B0604020202020204" pitchFamily="34" charset="0"/>
              </a:defRPr>
            </a:lvl7pPr>
            <a:lvl8pPr marL="3422650" indent="-222250" defTabSz="871538" eaLnBrk="0" fontAlgn="base" hangingPunct="0">
              <a:spcBef>
                <a:spcPct val="30000"/>
              </a:spcBef>
              <a:spcAft>
                <a:spcPct val="0"/>
              </a:spcAft>
              <a:defRPr sz="1200">
                <a:solidFill>
                  <a:schemeClr val="tx1"/>
                </a:solidFill>
                <a:latin typeface="Arial" panose="020B0604020202020204" pitchFamily="34" charset="0"/>
              </a:defRPr>
            </a:lvl8pPr>
            <a:lvl9pPr marL="3879850" indent="-222250" defTabSz="871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6A635E0C-8CB5-4BF6-8084-22CEA55082CA}" type="slidenum">
              <a:rPr lang="en-GB" altLang="en-US" smtClean="0">
                <a:solidFill>
                  <a:srgbClr val="000000"/>
                </a:solidFill>
              </a:rPr>
              <a:pPr>
                <a:spcBef>
                  <a:spcPct val="0"/>
                </a:spcBef>
                <a:defRPr/>
              </a:pPr>
              <a:t>3</a:t>
            </a:fld>
            <a:endParaRPr lang="en-GB" altLang="en-US" dirty="0">
              <a:solidFill>
                <a:srgbClr val="000000"/>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600" b="1" dirty="0">
              <a:latin typeface="Arial" panose="020B0604020202020204" pitchFamily="34" charset="0"/>
            </a:endParaRPr>
          </a:p>
        </p:txBody>
      </p:sp>
    </p:spTree>
    <p:extLst>
      <p:ext uri="{BB962C8B-B14F-4D97-AF65-F5344CB8AC3E}">
        <p14:creationId xmlns:p14="http://schemas.microsoft.com/office/powerpoint/2010/main" val="44190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95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spcBef>
                <a:spcPct val="30000"/>
              </a:spcBef>
              <a:defRPr sz="1200">
                <a:solidFill>
                  <a:schemeClr val="tx1"/>
                </a:solidFill>
                <a:latin typeface="Arial" panose="020B0604020202020204" pitchFamily="34" charset="0"/>
              </a:defRPr>
            </a:lvl1pPr>
            <a:lvl2pPr marL="736600" indent="-279400" defTabSz="877888">
              <a:spcBef>
                <a:spcPct val="30000"/>
              </a:spcBef>
              <a:defRPr sz="1200">
                <a:solidFill>
                  <a:schemeClr val="tx1"/>
                </a:solidFill>
                <a:latin typeface="Arial" panose="020B0604020202020204" pitchFamily="34" charset="0"/>
              </a:defRPr>
            </a:lvl2pPr>
            <a:lvl3pPr marL="1136650" indent="-223838" defTabSz="877888">
              <a:spcBef>
                <a:spcPct val="30000"/>
              </a:spcBef>
              <a:defRPr sz="1200">
                <a:solidFill>
                  <a:schemeClr val="tx1"/>
                </a:solidFill>
                <a:latin typeface="Arial" panose="020B0604020202020204" pitchFamily="34" charset="0"/>
              </a:defRPr>
            </a:lvl3pPr>
            <a:lvl4pPr marL="1593850" indent="-223838" defTabSz="877888">
              <a:spcBef>
                <a:spcPct val="30000"/>
              </a:spcBef>
              <a:defRPr sz="1200">
                <a:solidFill>
                  <a:schemeClr val="tx1"/>
                </a:solidFill>
                <a:latin typeface="Arial" panose="020B0604020202020204" pitchFamily="34" charset="0"/>
              </a:defRPr>
            </a:lvl4pPr>
            <a:lvl5pPr marL="2051050" indent="-223838" defTabSz="877888">
              <a:spcBef>
                <a:spcPct val="30000"/>
              </a:spcBef>
              <a:defRPr sz="1200">
                <a:solidFill>
                  <a:schemeClr val="tx1"/>
                </a:solidFill>
                <a:latin typeface="Arial" panose="020B0604020202020204" pitchFamily="34" charset="0"/>
              </a:defRPr>
            </a:lvl5pPr>
            <a:lvl6pPr marL="2508250" indent="-223838" defTabSz="877888" eaLnBrk="0" fontAlgn="base" hangingPunct="0">
              <a:spcBef>
                <a:spcPct val="30000"/>
              </a:spcBef>
              <a:spcAft>
                <a:spcPct val="0"/>
              </a:spcAft>
              <a:defRPr sz="1200">
                <a:solidFill>
                  <a:schemeClr val="tx1"/>
                </a:solidFill>
                <a:latin typeface="Arial" panose="020B0604020202020204" pitchFamily="34" charset="0"/>
              </a:defRPr>
            </a:lvl6pPr>
            <a:lvl7pPr marL="2965450" indent="-223838" defTabSz="877888" eaLnBrk="0" fontAlgn="base" hangingPunct="0">
              <a:spcBef>
                <a:spcPct val="30000"/>
              </a:spcBef>
              <a:spcAft>
                <a:spcPct val="0"/>
              </a:spcAft>
              <a:defRPr sz="1200">
                <a:solidFill>
                  <a:schemeClr val="tx1"/>
                </a:solidFill>
                <a:latin typeface="Arial" panose="020B0604020202020204" pitchFamily="34" charset="0"/>
              </a:defRPr>
            </a:lvl7pPr>
            <a:lvl8pPr marL="3422650" indent="-223838" defTabSz="877888" eaLnBrk="0" fontAlgn="base" hangingPunct="0">
              <a:spcBef>
                <a:spcPct val="30000"/>
              </a:spcBef>
              <a:spcAft>
                <a:spcPct val="0"/>
              </a:spcAft>
              <a:defRPr sz="1200">
                <a:solidFill>
                  <a:schemeClr val="tx1"/>
                </a:solidFill>
                <a:latin typeface="Arial" panose="020B0604020202020204" pitchFamily="34" charset="0"/>
              </a:defRPr>
            </a:lvl8pPr>
            <a:lvl9pPr marL="3879850" indent="-223838" defTabSz="8778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9FB1ACEF-8D82-4FB4-A5F7-3022C10E888F}" type="slidenum">
              <a:rPr lang="en-GB" altLang="en-US" smtClean="0"/>
              <a:pPr>
                <a:spcBef>
                  <a:spcPct val="0"/>
                </a:spcBef>
                <a:defRPr/>
              </a:pPr>
              <a:t>32</a:t>
            </a:fld>
            <a:endParaRPr lang="en-GB" altLang="en-US" dirty="0"/>
          </a:p>
        </p:txBody>
      </p:sp>
    </p:spTree>
    <p:extLst>
      <p:ext uri="{BB962C8B-B14F-4D97-AF65-F5344CB8AC3E}">
        <p14:creationId xmlns:p14="http://schemas.microsoft.com/office/powerpoint/2010/main" val="69635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125">
              <a:spcBef>
                <a:spcPct val="30000"/>
              </a:spcBef>
              <a:defRPr sz="1200">
                <a:solidFill>
                  <a:schemeClr val="tx1"/>
                </a:solidFill>
                <a:latin typeface="Arial" panose="020B0604020202020204" pitchFamily="34" charset="0"/>
              </a:defRPr>
            </a:lvl1pPr>
            <a:lvl2pPr marL="735013" indent="-277813" defTabSz="873125">
              <a:spcBef>
                <a:spcPct val="30000"/>
              </a:spcBef>
              <a:defRPr sz="1200">
                <a:solidFill>
                  <a:schemeClr val="tx1"/>
                </a:solidFill>
                <a:latin typeface="Arial" panose="020B0604020202020204" pitchFamily="34" charset="0"/>
              </a:defRPr>
            </a:lvl2pPr>
            <a:lvl3pPr marL="1135063" indent="-222250" defTabSz="873125">
              <a:spcBef>
                <a:spcPct val="30000"/>
              </a:spcBef>
              <a:defRPr sz="1200">
                <a:solidFill>
                  <a:schemeClr val="tx1"/>
                </a:solidFill>
                <a:latin typeface="Arial" panose="020B0604020202020204" pitchFamily="34" charset="0"/>
              </a:defRPr>
            </a:lvl3pPr>
            <a:lvl4pPr marL="1593850" indent="-222250" defTabSz="873125">
              <a:spcBef>
                <a:spcPct val="30000"/>
              </a:spcBef>
              <a:defRPr sz="1200">
                <a:solidFill>
                  <a:schemeClr val="tx1"/>
                </a:solidFill>
                <a:latin typeface="Arial" panose="020B0604020202020204" pitchFamily="34" charset="0"/>
              </a:defRPr>
            </a:lvl4pPr>
            <a:lvl5pPr marL="2051050" indent="-222250" defTabSz="873125">
              <a:spcBef>
                <a:spcPct val="30000"/>
              </a:spcBef>
              <a:defRPr sz="1200">
                <a:solidFill>
                  <a:schemeClr val="tx1"/>
                </a:solidFill>
                <a:latin typeface="Arial" panose="020B0604020202020204" pitchFamily="34" charset="0"/>
              </a:defRPr>
            </a:lvl5pPr>
            <a:lvl6pPr marL="2508250" indent="-222250" defTabSz="873125" eaLnBrk="0" fontAlgn="base" hangingPunct="0">
              <a:spcBef>
                <a:spcPct val="30000"/>
              </a:spcBef>
              <a:spcAft>
                <a:spcPct val="0"/>
              </a:spcAft>
              <a:defRPr sz="1200">
                <a:solidFill>
                  <a:schemeClr val="tx1"/>
                </a:solidFill>
                <a:latin typeface="Arial" panose="020B0604020202020204" pitchFamily="34" charset="0"/>
              </a:defRPr>
            </a:lvl6pPr>
            <a:lvl7pPr marL="2965450" indent="-222250" defTabSz="873125" eaLnBrk="0" fontAlgn="base" hangingPunct="0">
              <a:spcBef>
                <a:spcPct val="30000"/>
              </a:spcBef>
              <a:spcAft>
                <a:spcPct val="0"/>
              </a:spcAft>
              <a:defRPr sz="1200">
                <a:solidFill>
                  <a:schemeClr val="tx1"/>
                </a:solidFill>
                <a:latin typeface="Arial" panose="020B0604020202020204" pitchFamily="34" charset="0"/>
              </a:defRPr>
            </a:lvl7pPr>
            <a:lvl8pPr marL="3422650" indent="-222250" defTabSz="873125" eaLnBrk="0" fontAlgn="base" hangingPunct="0">
              <a:spcBef>
                <a:spcPct val="30000"/>
              </a:spcBef>
              <a:spcAft>
                <a:spcPct val="0"/>
              </a:spcAft>
              <a:defRPr sz="1200">
                <a:solidFill>
                  <a:schemeClr val="tx1"/>
                </a:solidFill>
                <a:latin typeface="Arial" panose="020B0604020202020204" pitchFamily="34" charset="0"/>
              </a:defRPr>
            </a:lvl8pPr>
            <a:lvl9pPr marL="3879850" indent="-222250" defTabSz="8731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ABD3732A-E2BE-4AFB-9153-D8E6458C02B6}" type="slidenum">
              <a:rPr lang="en-GB" altLang="en-US" smtClean="0"/>
              <a:pPr>
                <a:spcBef>
                  <a:spcPct val="0"/>
                </a:spcBef>
                <a:defRPr/>
              </a:pPr>
              <a:t>7</a:t>
            </a:fld>
            <a:endParaRPr lang="en-GB" altLang="en-US" dirty="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5183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125">
              <a:spcBef>
                <a:spcPct val="30000"/>
              </a:spcBef>
              <a:defRPr sz="1200">
                <a:solidFill>
                  <a:schemeClr val="tx1"/>
                </a:solidFill>
                <a:latin typeface="Arial" panose="020B0604020202020204" pitchFamily="34" charset="0"/>
              </a:defRPr>
            </a:lvl1pPr>
            <a:lvl2pPr marL="735013" indent="-277813" defTabSz="873125">
              <a:spcBef>
                <a:spcPct val="30000"/>
              </a:spcBef>
              <a:defRPr sz="1200">
                <a:solidFill>
                  <a:schemeClr val="tx1"/>
                </a:solidFill>
                <a:latin typeface="Arial" panose="020B0604020202020204" pitchFamily="34" charset="0"/>
              </a:defRPr>
            </a:lvl2pPr>
            <a:lvl3pPr marL="1135063" indent="-222250" defTabSz="873125">
              <a:spcBef>
                <a:spcPct val="30000"/>
              </a:spcBef>
              <a:defRPr sz="1200">
                <a:solidFill>
                  <a:schemeClr val="tx1"/>
                </a:solidFill>
                <a:latin typeface="Arial" panose="020B0604020202020204" pitchFamily="34" charset="0"/>
              </a:defRPr>
            </a:lvl3pPr>
            <a:lvl4pPr marL="1593850" indent="-222250" defTabSz="873125">
              <a:spcBef>
                <a:spcPct val="30000"/>
              </a:spcBef>
              <a:defRPr sz="1200">
                <a:solidFill>
                  <a:schemeClr val="tx1"/>
                </a:solidFill>
                <a:latin typeface="Arial" panose="020B0604020202020204" pitchFamily="34" charset="0"/>
              </a:defRPr>
            </a:lvl4pPr>
            <a:lvl5pPr marL="2051050" indent="-222250" defTabSz="873125">
              <a:spcBef>
                <a:spcPct val="30000"/>
              </a:spcBef>
              <a:defRPr sz="1200">
                <a:solidFill>
                  <a:schemeClr val="tx1"/>
                </a:solidFill>
                <a:latin typeface="Arial" panose="020B0604020202020204" pitchFamily="34" charset="0"/>
              </a:defRPr>
            </a:lvl5pPr>
            <a:lvl6pPr marL="2508250" indent="-222250" defTabSz="873125" eaLnBrk="0" fontAlgn="base" hangingPunct="0">
              <a:spcBef>
                <a:spcPct val="30000"/>
              </a:spcBef>
              <a:spcAft>
                <a:spcPct val="0"/>
              </a:spcAft>
              <a:defRPr sz="1200">
                <a:solidFill>
                  <a:schemeClr val="tx1"/>
                </a:solidFill>
                <a:latin typeface="Arial" panose="020B0604020202020204" pitchFamily="34" charset="0"/>
              </a:defRPr>
            </a:lvl6pPr>
            <a:lvl7pPr marL="2965450" indent="-222250" defTabSz="873125" eaLnBrk="0" fontAlgn="base" hangingPunct="0">
              <a:spcBef>
                <a:spcPct val="30000"/>
              </a:spcBef>
              <a:spcAft>
                <a:spcPct val="0"/>
              </a:spcAft>
              <a:defRPr sz="1200">
                <a:solidFill>
                  <a:schemeClr val="tx1"/>
                </a:solidFill>
                <a:latin typeface="Arial" panose="020B0604020202020204" pitchFamily="34" charset="0"/>
              </a:defRPr>
            </a:lvl7pPr>
            <a:lvl8pPr marL="3422650" indent="-222250" defTabSz="873125" eaLnBrk="0" fontAlgn="base" hangingPunct="0">
              <a:spcBef>
                <a:spcPct val="30000"/>
              </a:spcBef>
              <a:spcAft>
                <a:spcPct val="0"/>
              </a:spcAft>
              <a:defRPr sz="1200">
                <a:solidFill>
                  <a:schemeClr val="tx1"/>
                </a:solidFill>
                <a:latin typeface="Arial" panose="020B0604020202020204" pitchFamily="34" charset="0"/>
              </a:defRPr>
            </a:lvl8pPr>
            <a:lvl9pPr marL="3879850" indent="-222250" defTabSz="8731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1ECBD098-F00C-41D1-941A-F5D7EAB533A9}" type="slidenum">
              <a:rPr lang="en-GB" altLang="en-US" smtClean="0">
                <a:solidFill>
                  <a:prstClr val="black"/>
                </a:solidFill>
              </a:rPr>
              <a:pPr>
                <a:spcBef>
                  <a:spcPct val="0"/>
                </a:spcBef>
                <a:defRPr/>
              </a:pPr>
              <a:t>14</a:t>
            </a:fld>
            <a:endParaRPr lang="en-GB" altLang="en-US" dirty="0">
              <a:solidFill>
                <a:prstClr val="black"/>
              </a:solidFill>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8387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125">
              <a:spcBef>
                <a:spcPct val="30000"/>
              </a:spcBef>
              <a:defRPr sz="1200">
                <a:solidFill>
                  <a:schemeClr val="tx1"/>
                </a:solidFill>
                <a:latin typeface="Arial" panose="020B0604020202020204" pitchFamily="34" charset="0"/>
              </a:defRPr>
            </a:lvl1pPr>
            <a:lvl2pPr marL="735013" indent="-277813" defTabSz="873125">
              <a:spcBef>
                <a:spcPct val="30000"/>
              </a:spcBef>
              <a:defRPr sz="1200">
                <a:solidFill>
                  <a:schemeClr val="tx1"/>
                </a:solidFill>
                <a:latin typeface="Arial" panose="020B0604020202020204" pitchFamily="34" charset="0"/>
              </a:defRPr>
            </a:lvl2pPr>
            <a:lvl3pPr marL="1135063" indent="-222250" defTabSz="873125">
              <a:spcBef>
                <a:spcPct val="30000"/>
              </a:spcBef>
              <a:defRPr sz="1200">
                <a:solidFill>
                  <a:schemeClr val="tx1"/>
                </a:solidFill>
                <a:latin typeface="Arial" panose="020B0604020202020204" pitchFamily="34" charset="0"/>
              </a:defRPr>
            </a:lvl3pPr>
            <a:lvl4pPr marL="1593850" indent="-222250" defTabSz="873125">
              <a:spcBef>
                <a:spcPct val="30000"/>
              </a:spcBef>
              <a:defRPr sz="1200">
                <a:solidFill>
                  <a:schemeClr val="tx1"/>
                </a:solidFill>
                <a:latin typeface="Arial" panose="020B0604020202020204" pitchFamily="34" charset="0"/>
              </a:defRPr>
            </a:lvl4pPr>
            <a:lvl5pPr marL="2051050" indent="-222250" defTabSz="873125">
              <a:spcBef>
                <a:spcPct val="30000"/>
              </a:spcBef>
              <a:defRPr sz="1200">
                <a:solidFill>
                  <a:schemeClr val="tx1"/>
                </a:solidFill>
                <a:latin typeface="Arial" panose="020B0604020202020204" pitchFamily="34" charset="0"/>
              </a:defRPr>
            </a:lvl5pPr>
            <a:lvl6pPr marL="2508250" indent="-222250" defTabSz="873125" eaLnBrk="0" fontAlgn="base" hangingPunct="0">
              <a:spcBef>
                <a:spcPct val="30000"/>
              </a:spcBef>
              <a:spcAft>
                <a:spcPct val="0"/>
              </a:spcAft>
              <a:defRPr sz="1200">
                <a:solidFill>
                  <a:schemeClr val="tx1"/>
                </a:solidFill>
                <a:latin typeface="Arial" panose="020B0604020202020204" pitchFamily="34" charset="0"/>
              </a:defRPr>
            </a:lvl6pPr>
            <a:lvl7pPr marL="2965450" indent="-222250" defTabSz="873125" eaLnBrk="0" fontAlgn="base" hangingPunct="0">
              <a:spcBef>
                <a:spcPct val="30000"/>
              </a:spcBef>
              <a:spcAft>
                <a:spcPct val="0"/>
              </a:spcAft>
              <a:defRPr sz="1200">
                <a:solidFill>
                  <a:schemeClr val="tx1"/>
                </a:solidFill>
                <a:latin typeface="Arial" panose="020B0604020202020204" pitchFamily="34" charset="0"/>
              </a:defRPr>
            </a:lvl7pPr>
            <a:lvl8pPr marL="3422650" indent="-222250" defTabSz="873125" eaLnBrk="0" fontAlgn="base" hangingPunct="0">
              <a:spcBef>
                <a:spcPct val="30000"/>
              </a:spcBef>
              <a:spcAft>
                <a:spcPct val="0"/>
              </a:spcAft>
              <a:defRPr sz="1200">
                <a:solidFill>
                  <a:schemeClr val="tx1"/>
                </a:solidFill>
                <a:latin typeface="Arial" panose="020B0604020202020204" pitchFamily="34" charset="0"/>
              </a:defRPr>
            </a:lvl8pPr>
            <a:lvl9pPr marL="3879850" indent="-222250" defTabSz="8731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D41A518-9C61-4931-945B-2AE9F21C92F9}" type="slidenum">
              <a:rPr lang="en-GB" altLang="en-US" smtClean="0"/>
              <a:pPr>
                <a:spcBef>
                  <a:spcPct val="0"/>
                </a:spcBef>
                <a:defRPr/>
              </a:pPr>
              <a:t>17</a:t>
            </a:fld>
            <a:endParaRPr lang="en-GB" altLang="en-US" dirty="0"/>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352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125">
              <a:spcBef>
                <a:spcPct val="30000"/>
              </a:spcBef>
              <a:defRPr sz="1200">
                <a:solidFill>
                  <a:schemeClr val="tx1"/>
                </a:solidFill>
                <a:latin typeface="Arial" panose="020B0604020202020204" pitchFamily="34" charset="0"/>
              </a:defRPr>
            </a:lvl1pPr>
            <a:lvl2pPr marL="735013" indent="-277813" defTabSz="873125">
              <a:spcBef>
                <a:spcPct val="30000"/>
              </a:spcBef>
              <a:defRPr sz="1200">
                <a:solidFill>
                  <a:schemeClr val="tx1"/>
                </a:solidFill>
                <a:latin typeface="Arial" panose="020B0604020202020204" pitchFamily="34" charset="0"/>
              </a:defRPr>
            </a:lvl2pPr>
            <a:lvl3pPr marL="1135063" indent="-222250" defTabSz="873125">
              <a:spcBef>
                <a:spcPct val="30000"/>
              </a:spcBef>
              <a:defRPr sz="1200">
                <a:solidFill>
                  <a:schemeClr val="tx1"/>
                </a:solidFill>
                <a:latin typeface="Arial" panose="020B0604020202020204" pitchFamily="34" charset="0"/>
              </a:defRPr>
            </a:lvl3pPr>
            <a:lvl4pPr marL="1593850" indent="-222250" defTabSz="873125">
              <a:spcBef>
                <a:spcPct val="30000"/>
              </a:spcBef>
              <a:defRPr sz="1200">
                <a:solidFill>
                  <a:schemeClr val="tx1"/>
                </a:solidFill>
                <a:latin typeface="Arial" panose="020B0604020202020204" pitchFamily="34" charset="0"/>
              </a:defRPr>
            </a:lvl4pPr>
            <a:lvl5pPr marL="2051050" indent="-222250" defTabSz="873125">
              <a:spcBef>
                <a:spcPct val="30000"/>
              </a:spcBef>
              <a:defRPr sz="1200">
                <a:solidFill>
                  <a:schemeClr val="tx1"/>
                </a:solidFill>
                <a:latin typeface="Arial" panose="020B0604020202020204" pitchFamily="34" charset="0"/>
              </a:defRPr>
            </a:lvl5pPr>
            <a:lvl6pPr marL="2508250" indent="-222250" defTabSz="873125" eaLnBrk="0" fontAlgn="base" hangingPunct="0">
              <a:spcBef>
                <a:spcPct val="30000"/>
              </a:spcBef>
              <a:spcAft>
                <a:spcPct val="0"/>
              </a:spcAft>
              <a:defRPr sz="1200">
                <a:solidFill>
                  <a:schemeClr val="tx1"/>
                </a:solidFill>
                <a:latin typeface="Arial" panose="020B0604020202020204" pitchFamily="34" charset="0"/>
              </a:defRPr>
            </a:lvl6pPr>
            <a:lvl7pPr marL="2965450" indent="-222250" defTabSz="873125" eaLnBrk="0" fontAlgn="base" hangingPunct="0">
              <a:spcBef>
                <a:spcPct val="30000"/>
              </a:spcBef>
              <a:spcAft>
                <a:spcPct val="0"/>
              </a:spcAft>
              <a:defRPr sz="1200">
                <a:solidFill>
                  <a:schemeClr val="tx1"/>
                </a:solidFill>
                <a:latin typeface="Arial" panose="020B0604020202020204" pitchFamily="34" charset="0"/>
              </a:defRPr>
            </a:lvl7pPr>
            <a:lvl8pPr marL="3422650" indent="-222250" defTabSz="873125" eaLnBrk="0" fontAlgn="base" hangingPunct="0">
              <a:spcBef>
                <a:spcPct val="30000"/>
              </a:spcBef>
              <a:spcAft>
                <a:spcPct val="0"/>
              </a:spcAft>
              <a:defRPr sz="1200">
                <a:solidFill>
                  <a:schemeClr val="tx1"/>
                </a:solidFill>
                <a:latin typeface="Arial" panose="020B0604020202020204" pitchFamily="34" charset="0"/>
              </a:defRPr>
            </a:lvl8pPr>
            <a:lvl9pPr marL="3879850" indent="-222250" defTabSz="8731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ABD3732A-E2BE-4AFB-9153-D8E6458C02B6}" type="slidenum">
              <a:rPr lang="en-GB" altLang="en-US" smtClean="0"/>
              <a:pPr>
                <a:spcBef>
                  <a:spcPct val="0"/>
                </a:spcBef>
                <a:defRPr/>
              </a:pPr>
              <a:t>25</a:t>
            </a:fld>
            <a:endParaRPr lang="en-GB" altLang="en-US" dirty="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2478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125">
              <a:spcBef>
                <a:spcPct val="30000"/>
              </a:spcBef>
              <a:defRPr sz="1200">
                <a:solidFill>
                  <a:schemeClr val="tx1"/>
                </a:solidFill>
                <a:latin typeface="Arial" panose="020B0604020202020204" pitchFamily="34" charset="0"/>
              </a:defRPr>
            </a:lvl1pPr>
            <a:lvl2pPr marL="735013" indent="-277813" defTabSz="873125">
              <a:spcBef>
                <a:spcPct val="30000"/>
              </a:spcBef>
              <a:defRPr sz="1200">
                <a:solidFill>
                  <a:schemeClr val="tx1"/>
                </a:solidFill>
                <a:latin typeface="Arial" panose="020B0604020202020204" pitchFamily="34" charset="0"/>
              </a:defRPr>
            </a:lvl2pPr>
            <a:lvl3pPr marL="1135063" indent="-222250" defTabSz="873125">
              <a:spcBef>
                <a:spcPct val="30000"/>
              </a:spcBef>
              <a:defRPr sz="1200">
                <a:solidFill>
                  <a:schemeClr val="tx1"/>
                </a:solidFill>
                <a:latin typeface="Arial" panose="020B0604020202020204" pitchFamily="34" charset="0"/>
              </a:defRPr>
            </a:lvl3pPr>
            <a:lvl4pPr marL="1593850" indent="-222250" defTabSz="873125">
              <a:spcBef>
                <a:spcPct val="30000"/>
              </a:spcBef>
              <a:defRPr sz="1200">
                <a:solidFill>
                  <a:schemeClr val="tx1"/>
                </a:solidFill>
                <a:latin typeface="Arial" panose="020B0604020202020204" pitchFamily="34" charset="0"/>
              </a:defRPr>
            </a:lvl4pPr>
            <a:lvl5pPr marL="2051050" indent="-222250" defTabSz="873125">
              <a:spcBef>
                <a:spcPct val="30000"/>
              </a:spcBef>
              <a:defRPr sz="1200">
                <a:solidFill>
                  <a:schemeClr val="tx1"/>
                </a:solidFill>
                <a:latin typeface="Arial" panose="020B0604020202020204" pitchFamily="34" charset="0"/>
              </a:defRPr>
            </a:lvl5pPr>
            <a:lvl6pPr marL="2508250" indent="-222250" defTabSz="873125" eaLnBrk="0" fontAlgn="base" hangingPunct="0">
              <a:spcBef>
                <a:spcPct val="30000"/>
              </a:spcBef>
              <a:spcAft>
                <a:spcPct val="0"/>
              </a:spcAft>
              <a:defRPr sz="1200">
                <a:solidFill>
                  <a:schemeClr val="tx1"/>
                </a:solidFill>
                <a:latin typeface="Arial" panose="020B0604020202020204" pitchFamily="34" charset="0"/>
              </a:defRPr>
            </a:lvl6pPr>
            <a:lvl7pPr marL="2965450" indent="-222250" defTabSz="873125" eaLnBrk="0" fontAlgn="base" hangingPunct="0">
              <a:spcBef>
                <a:spcPct val="30000"/>
              </a:spcBef>
              <a:spcAft>
                <a:spcPct val="0"/>
              </a:spcAft>
              <a:defRPr sz="1200">
                <a:solidFill>
                  <a:schemeClr val="tx1"/>
                </a:solidFill>
                <a:latin typeface="Arial" panose="020B0604020202020204" pitchFamily="34" charset="0"/>
              </a:defRPr>
            </a:lvl7pPr>
            <a:lvl8pPr marL="3422650" indent="-222250" defTabSz="873125" eaLnBrk="0" fontAlgn="base" hangingPunct="0">
              <a:spcBef>
                <a:spcPct val="30000"/>
              </a:spcBef>
              <a:spcAft>
                <a:spcPct val="0"/>
              </a:spcAft>
              <a:defRPr sz="1200">
                <a:solidFill>
                  <a:schemeClr val="tx1"/>
                </a:solidFill>
                <a:latin typeface="Arial" panose="020B0604020202020204" pitchFamily="34" charset="0"/>
              </a:defRPr>
            </a:lvl8pPr>
            <a:lvl9pPr marL="3879850" indent="-222250" defTabSz="8731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9890EEBD-2C42-414A-996C-5BADAC12AF48}" type="slidenum">
              <a:rPr lang="en-GB" altLang="en-US" smtClean="0"/>
              <a:pPr>
                <a:spcBef>
                  <a:spcPct val="0"/>
                </a:spcBef>
                <a:defRPr/>
              </a:pPr>
              <a:t>28</a:t>
            </a:fld>
            <a:endParaRPr lang="en-GB" altLang="en-US" dirty="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5511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219075" y="812800"/>
            <a:ext cx="7199313"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
        <p:nvSpPr>
          <p:cNvPr id="104452" name="Slide Number Placeholder 3"/>
          <p:cNvSpPr txBox="1">
            <a:spLocks noGrp="1"/>
          </p:cNvSpPr>
          <p:nvPr/>
        </p:nvSpPr>
        <p:spPr bwMode="auto">
          <a:xfrm>
            <a:off x="3828368" y="10263661"/>
            <a:ext cx="2929985" cy="54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4" tIns="47825" rIns="95644" bIns="47825" anchor="b"/>
          <a:lstStyle>
            <a:lvl1pPr defTabSz="954088">
              <a:spcBef>
                <a:spcPct val="30000"/>
              </a:spcBef>
              <a:defRPr sz="1200">
                <a:solidFill>
                  <a:schemeClr val="tx1"/>
                </a:solidFill>
                <a:latin typeface="Calibri" panose="020F0502020204030204" pitchFamily="34" charset="0"/>
              </a:defRPr>
            </a:lvl1pPr>
            <a:lvl2pPr marL="742950" indent="-285750" defTabSz="954088">
              <a:spcBef>
                <a:spcPct val="30000"/>
              </a:spcBef>
              <a:defRPr sz="1200">
                <a:solidFill>
                  <a:schemeClr val="tx1"/>
                </a:solidFill>
                <a:latin typeface="Calibri" panose="020F0502020204030204" pitchFamily="34" charset="0"/>
              </a:defRPr>
            </a:lvl2pPr>
            <a:lvl3pPr marL="1143000" indent="-228600" defTabSz="954088">
              <a:spcBef>
                <a:spcPct val="30000"/>
              </a:spcBef>
              <a:defRPr sz="1200">
                <a:solidFill>
                  <a:schemeClr val="tx1"/>
                </a:solidFill>
                <a:latin typeface="Calibri" panose="020F0502020204030204" pitchFamily="34" charset="0"/>
              </a:defRPr>
            </a:lvl3pPr>
            <a:lvl4pPr marL="1600200" indent="-228600" defTabSz="954088">
              <a:spcBef>
                <a:spcPct val="30000"/>
              </a:spcBef>
              <a:defRPr sz="1200">
                <a:solidFill>
                  <a:schemeClr val="tx1"/>
                </a:solidFill>
                <a:latin typeface="Calibri" panose="020F0502020204030204" pitchFamily="34" charset="0"/>
              </a:defRPr>
            </a:lvl4pPr>
            <a:lvl5pPr marL="2057400" indent="-228600" defTabSz="954088">
              <a:spcBef>
                <a:spcPct val="30000"/>
              </a:spcBef>
              <a:defRPr sz="1200">
                <a:solidFill>
                  <a:schemeClr val="tx1"/>
                </a:solidFill>
                <a:latin typeface="Calibri" panose="020F0502020204030204" pitchFamily="34" charset="0"/>
              </a:defRPr>
            </a:lvl5pPr>
            <a:lvl6pPr marL="2514600" indent="-228600" defTabSz="9540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40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40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40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943BCA8-1543-4058-B55A-BAD0ADEA97F7}" type="slidenum">
              <a:rPr lang="en-GB" altLang="en-US" sz="1300"/>
              <a:pPr algn="r" eaLnBrk="1" hangingPunct="1">
                <a:spcBef>
                  <a:spcPct val="0"/>
                </a:spcBef>
              </a:pPr>
              <a:t>29</a:t>
            </a:fld>
            <a:endParaRPr lang="en-GB" altLang="en-US" sz="1300" dirty="0"/>
          </a:p>
        </p:txBody>
      </p:sp>
    </p:spTree>
    <p:extLst>
      <p:ext uri="{BB962C8B-B14F-4D97-AF65-F5344CB8AC3E}">
        <p14:creationId xmlns:p14="http://schemas.microsoft.com/office/powerpoint/2010/main" val="126638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125">
              <a:spcBef>
                <a:spcPct val="30000"/>
              </a:spcBef>
              <a:defRPr sz="1200">
                <a:solidFill>
                  <a:schemeClr val="tx1"/>
                </a:solidFill>
                <a:latin typeface="Arial" panose="020B0604020202020204" pitchFamily="34" charset="0"/>
              </a:defRPr>
            </a:lvl1pPr>
            <a:lvl2pPr marL="735013" indent="-277813" defTabSz="873125">
              <a:spcBef>
                <a:spcPct val="30000"/>
              </a:spcBef>
              <a:defRPr sz="1200">
                <a:solidFill>
                  <a:schemeClr val="tx1"/>
                </a:solidFill>
                <a:latin typeface="Arial" panose="020B0604020202020204" pitchFamily="34" charset="0"/>
              </a:defRPr>
            </a:lvl2pPr>
            <a:lvl3pPr marL="1135063" indent="-222250" defTabSz="873125">
              <a:spcBef>
                <a:spcPct val="30000"/>
              </a:spcBef>
              <a:defRPr sz="1200">
                <a:solidFill>
                  <a:schemeClr val="tx1"/>
                </a:solidFill>
                <a:latin typeface="Arial" panose="020B0604020202020204" pitchFamily="34" charset="0"/>
              </a:defRPr>
            </a:lvl3pPr>
            <a:lvl4pPr marL="1593850" indent="-222250" defTabSz="873125">
              <a:spcBef>
                <a:spcPct val="30000"/>
              </a:spcBef>
              <a:defRPr sz="1200">
                <a:solidFill>
                  <a:schemeClr val="tx1"/>
                </a:solidFill>
                <a:latin typeface="Arial" panose="020B0604020202020204" pitchFamily="34" charset="0"/>
              </a:defRPr>
            </a:lvl4pPr>
            <a:lvl5pPr marL="2051050" indent="-222250" defTabSz="873125">
              <a:spcBef>
                <a:spcPct val="30000"/>
              </a:spcBef>
              <a:defRPr sz="1200">
                <a:solidFill>
                  <a:schemeClr val="tx1"/>
                </a:solidFill>
                <a:latin typeface="Arial" panose="020B0604020202020204" pitchFamily="34" charset="0"/>
              </a:defRPr>
            </a:lvl5pPr>
            <a:lvl6pPr marL="2508250" indent="-222250" defTabSz="873125" eaLnBrk="0" fontAlgn="base" hangingPunct="0">
              <a:spcBef>
                <a:spcPct val="30000"/>
              </a:spcBef>
              <a:spcAft>
                <a:spcPct val="0"/>
              </a:spcAft>
              <a:defRPr sz="1200">
                <a:solidFill>
                  <a:schemeClr val="tx1"/>
                </a:solidFill>
                <a:latin typeface="Arial" panose="020B0604020202020204" pitchFamily="34" charset="0"/>
              </a:defRPr>
            </a:lvl6pPr>
            <a:lvl7pPr marL="2965450" indent="-222250" defTabSz="873125" eaLnBrk="0" fontAlgn="base" hangingPunct="0">
              <a:spcBef>
                <a:spcPct val="30000"/>
              </a:spcBef>
              <a:spcAft>
                <a:spcPct val="0"/>
              </a:spcAft>
              <a:defRPr sz="1200">
                <a:solidFill>
                  <a:schemeClr val="tx1"/>
                </a:solidFill>
                <a:latin typeface="Arial" panose="020B0604020202020204" pitchFamily="34" charset="0"/>
              </a:defRPr>
            </a:lvl7pPr>
            <a:lvl8pPr marL="3422650" indent="-222250" defTabSz="873125" eaLnBrk="0" fontAlgn="base" hangingPunct="0">
              <a:spcBef>
                <a:spcPct val="30000"/>
              </a:spcBef>
              <a:spcAft>
                <a:spcPct val="0"/>
              </a:spcAft>
              <a:defRPr sz="1200">
                <a:solidFill>
                  <a:schemeClr val="tx1"/>
                </a:solidFill>
                <a:latin typeface="Arial" panose="020B0604020202020204" pitchFamily="34" charset="0"/>
              </a:defRPr>
            </a:lvl8pPr>
            <a:lvl9pPr marL="3879850" indent="-222250" defTabSz="8731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D73A4D9F-9FF1-45FF-9CB9-DC3A95DFFDBE}" type="slidenum">
              <a:rPr lang="en-GB" altLang="en-US" smtClean="0"/>
              <a:pPr>
                <a:spcBef>
                  <a:spcPct val="0"/>
                </a:spcBef>
                <a:defRPr/>
              </a:pPr>
              <a:t>30</a:t>
            </a:fld>
            <a:endParaRPr lang="en-GB" altLang="en-US" dirty="0"/>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5935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A54896-0B4C-4A93-B4E6-E3BB09C1EF7B}" type="slidenum">
              <a:rPr lang="en-GB" altLang="en-US"/>
              <a:pPr>
                <a:defRPr/>
              </a:pPr>
              <a:t>31</a:t>
            </a:fld>
            <a:endParaRPr lang="en-GB" altLang="en-US" dirty="0"/>
          </a:p>
        </p:txBody>
      </p:sp>
      <p:sp>
        <p:nvSpPr>
          <p:cNvPr id="140291" name="Rectangle 2"/>
          <p:cNvSpPr>
            <a:spLocks noGrp="1" noRot="1" noChangeAspect="1" noChangeArrowheads="1" noTextEdit="1"/>
          </p:cNvSpPr>
          <p:nvPr>
            <p:ph type="sldImg"/>
          </p:nvPr>
        </p:nvSpPr>
        <p:spPr bwMode="auto">
          <a:xfrm>
            <a:off x="-198438" y="827088"/>
            <a:ext cx="7143751" cy="4019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43" name="Rectangle 3"/>
          <p:cNvSpPr>
            <a:spLocks noGrp="1" noChangeArrowheads="1"/>
          </p:cNvSpPr>
          <p:nvPr>
            <p:ph type="body" idx="1"/>
          </p:nvPr>
        </p:nvSpPr>
        <p:spPr/>
        <p:txBody>
          <a:bodyPr>
            <a:normAutofit/>
          </a:bodyPr>
          <a:lstStyle/>
          <a:p>
            <a:pPr>
              <a:defRPr/>
            </a:pPr>
            <a:endParaRPr lang="en-GB" altLang="en-US" dirty="0"/>
          </a:p>
        </p:txBody>
      </p:sp>
    </p:spTree>
    <p:extLst>
      <p:ext uri="{BB962C8B-B14F-4D97-AF65-F5344CB8AC3E}">
        <p14:creationId xmlns:p14="http://schemas.microsoft.com/office/powerpoint/2010/main" val="174198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FEB50E-8439-4C6B-AA58-A0B6FEFD0F40}" type="datetime1">
              <a:rPr lang="en-GB" smtClean="0"/>
              <a:t>17/10/2022</a:t>
            </a:fld>
            <a:endParaRPr lang="en-GB" dirty="0"/>
          </a:p>
        </p:txBody>
      </p:sp>
      <p:sp>
        <p:nvSpPr>
          <p:cNvPr id="6" name="Slide Number Placeholder 5"/>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309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74CC8-2905-4B93-AC92-B0C73D74A48C}" type="datetime1">
              <a:rPr lang="en-GB" smtClean="0"/>
              <a:t>17/10/2022</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49757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66F680-8D8F-4441-B13A-474023B86770}" type="datetime1">
              <a:rPr lang="en-GB" smtClean="0"/>
              <a:t>17/10/2022</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1066479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pPr lvl="0"/>
            <a:endParaRPr lang="en-GB" noProof="0" dirty="0"/>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GB" altLang="en-US" dirty="0"/>
          </a:p>
        </p:txBody>
      </p:sp>
    </p:spTree>
    <p:extLst>
      <p:ext uri="{BB962C8B-B14F-4D97-AF65-F5344CB8AC3E}">
        <p14:creationId xmlns:p14="http://schemas.microsoft.com/office/powerpoint/2010/main" val="404490618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6727DC-39FE-485B-A433-F2F12777BAD2}" type="datetime1">
              <a:rPr lang="en-GB" smtClean="0"/>
              <a:t>17/10/2022</a:t>
            </a:fld>
            <a:endParaRPr lang="en-GB" dirty="0"/>
          </a:p>
        </p:txBody>
      </p:sp>
      <p:sp>
        <p:nvSpPr>
          <p:cNvPr id="6" name="Slide Number Placeholder 5"/>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362370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DBA322-91E3-4862-8DCA-B225E9362720}" type="datetime1">
              <a:rPr lang="en-GB" smtClean="0"/>
              <a:t>17/10/2022</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110533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F33E35-D2B3-49DA-B855-F52E1BAB647A}" type="datetime1">
              <a:rPr lang="en-GB" smtClean="0"/>
              <a:t>17/10/2022</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36152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4FBEB8E-78F3-4A36-8021-FB456B8A682B}" type="datetime1">
              <a:rPr lang="en-GB" smtClean="0"/>
              <a:t>17/10/2022</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416948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B9590B-8CF8-4C51-AF25-370933D60224}" type="datetime1">
              <a:rPr lang="en-GB" smtClean="0"/>
              <a:t>17/10/2022</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31833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FAA2B-17DC-4531-8DBA-BCAAF1D168C9}" type="datetime1">
              <a:rPr lang="en-GB" smtClean="0"/>
              <a:t>17/10/2022</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22021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2F675E-5D99-43F4-85A7-FE78EF1049AC}" type="datetime1">
              <a:rPr lang="en-GB" smtClean="0"/>
              <a:t>17/10/2022</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11496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86A7CB-6B66-4B3E-AE18-9AC8E567853E}" type="datetime1">
              <a:rPr lang="en-GB" smtClean="0"/>
              <a:t>17/10/2022</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AE7BCE78-0BDD-442E-908B-D0636D9B46A6}" type="slidenum">
              <a:rPr lang="en-GB" smtClean="0"/>
              <a:t>‹#›</a:t>
            </a:fld>
            <a:endParaRPr lang="en-GB" dirty="0"/>
          </a:p>
        </p:txBody>
      </p:sp>
    </p:spTree>
    <p:extLst>
      <p:ext uri="{BB962C8B-B14F-4D97-AF65-F5344CB8AC3E}">
        <p14:creationId xmlns:p14="http://schemas.microsoft.com/office/powerpoint/2010/main" val="401406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8530D-58CC-4C66-A31B-09BEA27BD394}" type="datetime1">
              <a:rPr lang="en-GB" smtClean="0"/>
              <a:t>17/10/2022</a:t>
            </a:fld>
            <a:endParaRPr lang="en-GB" dirty="0"/>
          </a:p>
        </p:txBody>
      </p:sp>
      <p:sp>
        <p:nvSpPr>
          <p:cNvPr id="6" name="Slide Number Placeholder 5"/>
          <p:cNvSpPr>
            <a:spLocks noGrp="1"/>
          </p:cNvSpPr>
          <p:nvPr>
            <p:ph type="sldNum" sz="quarter" idx="4"/>
          </p:nvPr>
        </p:nvSpPr>
        <p:spPr>
          <a:xfrm>
            <a:off x="4030462" y="6356350"/>
            <a:ext cx="41458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endParaRPr lang="en-GB" dirty="0"/>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541581" cy="6858000"/>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66491" y="6178858"/>
            <a:ext cx="1533670" cy="490513"/>
          </a:xfrm>
          <a:prstGeom prst="rect">
            <a:avLst/>
          </a:prstGeom>
        </p:spPr>
      </p:pic>
    </p:spTree>
    <p:extLst>
      <p:ext uri="{BB962C8B-B14F-4D97-AF65-F5344CB8AC3E}">
        <p14:creationId xmlns:p14="http://schemas.microsoft.com/office/powerpoint/2010/main" val="16215352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images.google.co.uk/imgres?imgurl=http://www.firstaidmonster.com/images/products/FAM_ROCK_BAND_HEARING_PROTEC-2838.jpg&amp;imgrefurl=http://www.firstaidmonster.com/product_info.php/moldex-#6500-rock-band-banded-ear-protection/products_id/2838?SID&amp;usg=__YF5xK7sqZHUPt-0uNMqF6lDVJzQ=&amp;h=288&amp;w=288&amp;sz=4&amp;hl=en&amp;start=13&amp;tbnid=cwrsU5usmkifvM:&amp;tbnh=115&amp;tbnw=115&amp;prev=/images?q%3Dear%2Bprotection%26gbv%3D2%26hl%3Den" TargetMode="External"/><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images.google.co.uk/imgres?imgurl=http://www.uvprocess.com/products\SAFETY%20PRODUCTS.A4.HEARING%20PROTECTION.HEARING\MAX%20HEARING%20PROTECTORS.HEARING%20%20B\HEARING%20%20B_primary_WebPic1.JPG&amp;imgrefurl=http://www.uvprocess.com/product.asp?code%3DHEARING%2B%2BB&amp;usg=__x-cmbWYE7p-gKNpMtGKQJ4ycLUI=&amp;h=519&amp;w=513&amp;sz=32&amp;hl=en&amp;start=11&amp;tbnid=8ESgbjj7E416XM:&amp;tbnh=131&amp;tbnw=129&amp;prev=/images?q%3Dear%2Bprotection%26gbv%3D2%26hl%3Den" TargetMode="External"/><Relationship Id="rId5" Type="http://schemas.openxmlformats.org/officeDocument/2006/relationships/image" Target="../media/image14.jpeg"/><Relationship Id="rId4" Type="http://schemas.openxmlformats.org/officeDocument/2006/relationships/hyperlink" Target="http://images.google.co.uk/imgres?imgurl=http://www.omarksafety.com/Images/products/MUFF-H9A.jpg&amp;imgrefurl=http://www.omarksafety.com/category.cfm/acatid-61-aprodid-330-Peltor_H9a_Ear_Muff_Hearing_Protector_w_25dB_NRR_.cfm&amp;usg=__zbOm1Co6l7ukiKlA8vLetlT82Ws=&amp;h=292&amp;w=280&amp;sz=27&amp;hl=en&amp;start=10&amp;tbnid=DYeYP2YNZf6XSM:&amp;tbnh=115&amp;tbnw=110&amp;prev=/images?q%3Dear%2Bprotection%26gbv%3D2%26hl%3Den" TargetMode="External"/><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hingleberrysigns.com/design_icon/warning%204%20fork%20lift%20truck.gi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5.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oQ2FR-Zf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711203" y="512118"/>
            <a:ext cx="99350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4"/>
          <p:cNvSpPr txBox="1">
            <a:spLocks noChangeArrowheads="1"/>
          </p:cNvSpPr>
          <p:nvPr/>
        </p:nvSpPr>
        <p:spPr bwMode="auto">
          <a:xfrm>
            <a:off x="2878139" y="3127375"/>
            <a:ext cx="64087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dirty="0">
                <a:solidFill>
                  <a:schemeClr val="bg1"/>
                </a:solidFill>
                <a:cs typeface="Arial" panose="020B0604020202020204" pitchFamily="34" charset="0"/>
              </a:rPr>
              <a:t>Stage Two Induction Training</a:t>
            </a:r>
          </a:p>
        </p:txBody>
      </p:sp>
      <p:sp>
        <p:nvSpPr>
          <p:cNvPr id="8" name="Rectangle 3"/>
          <p:cNvSpPr txBox="1">
            <a:spLocks noChangeArrowheads="1"/>
          </p:cNvSpPr>
          <p:nvPr/>
        </p:nvSpPr>
        <p:spPr>
          <a:xfrm>
            <a:off x="1981201" y="5084764"/>
            <a:ext cx="8181975" cy="936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GB" altLang="en-US" sz="4800" dirty="0">
                <a:solidFill>
                  <a:schemeClr val="bg1"/>
                </a:solidFill>
                <a:latin typeface="Arial" panose="020B0604020202020204" pitchFamily="34" charset="0"/>
                <a:cs typeface="Arial" panose="020B0604020202020204" pitchFamily="34" charset="0"/>
              </a:rPr>
              <a:t>Welcome </a:t>
            </a:r>
          </a:p>
        </p:txBody>
      </p:sp>
      <p:sp>
        <p:nvSpPr>
          <p:cNvPr id="2" name="Title 1"/>
          <p:cNvSpPr>
            <a:spLocks noGrp="1"/>
          </p:cNvSpPr>
          <p:nvPr>
            <p:ph type="ctrTitle"/>
          </p:nvPr>
        </p:nvSpPr>
        <p:spPr/>
        <p:txBody>
          <a:bodyPr>
            <a:normAutofit/>
          </a:bodyPr>
          <a:lstStyle/>
          <a:p>
            <a:r>
              <a:rPr lang="en-GB" sz="5400" b="1" dirty="0">
                <a:solidFill>
                  <a:srgbClr val="002060"/>
                </a:solidFill>
                <a:latin typeface="Arial" panose="020B0604020202020204" pitchFamily="34" charset="0"/>
                <a:cs typeface="Arial" panose="020B0604020202020204" pitchFamily="34" charset="0"/>
              </a:rPr>
              <a:t>SAFE START</a:t>
            </a:r>
          </a:p>
        </p:txBody>
      </p:sp>
      <p:sp>
        <p:nvSpPr>
          <p:cNvPr id="3" name="Subtitle 2"/>
          <p:cNvSpPr>
            <a:spLocks noGrp="1"/>
          </p:cNvSpPr>
          <p:nvPr>
            <p:ph type="subTitle" idx="1"/>
          </p:nvPr>
        </p:nvSpPr>
        <p:spPr/>
        <p:txBody>
          <a:bodyPr/>
          <a:lstStyle/>
          <a:p>
            <a:r>
              <a:rPr lang="en-GB" dirty="0">
                <a:solidFill>
                  <a:srgbClr val="002060"/>
                </a:solidFill>
                <a:latin typeface="Arial" panose="020B0604020202020204" pitchFamily="34" charset="0"/>
                <a:cs typeface="Arial" panose="020B0604020202020204" pitchFamily="34" charset="0"/>
              </a:rPr>
              <a:t>Induction Presentation</a:t>
            </a:r>
          </a:p>
        </p:txBody>
      </p:sp>
    </p:spTree>
    <p:extLst>
      <p:ext uri="{BB962C8B-B14F-4D97-AF65-F5344CB8AC3E}">
        <p14:creationId xmlns:p14="http://schemas.microsoft.com/office/powerpoint/2010/main" val="362789285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idx="1"/>
          </p:nvPr>
        </p:nvSpPr>
        <p:spPr>
          <a:xfrm>
            <a:off x="1919288" y="981075"/>
            <a:ext cx="8229600" cy="3271838"/>
          </a:xfrm>
        </p:spPr>
        <p:txBody>
          <a:bodyPr/>
          <a:lstStyle/>
          <a:p>
            <a:pPr>
              <a:buClr>
                <a:schemeClr val="tx2"/>
              </a:buClr>
              <a:buFont typeface="Wingdings" panose="05000000000000000000" pitchFamily="2" charset="2"/>
              <a:buNone/>
            </a:pPr>
            <a:r>
              <a:rPr lang="en-GB" altLang="en-US" sz="2000" dirty="0"/>
              <a:t>				</a:t>
            </a: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76796"/>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latin typeface="Tw Cen MT" panose="020B0602020104020603" pitchFamily="34" charset="0"/>
              </a:rPr>
              <a:t>Drugs and Alcohol</a:t>
            </a:r>
            <a:endParaRPr kumimoji="0" lang="en-GB" sz="2400" b="0" i="0" u="none" strike="noStrike" kern="1200" cap="none" spc="0" normalizeH="0" baseline="0" noProof="0" dirty="0">
              <a:ln>
                <a:noFill/>
              </a:ln>
              <a:effectLst/>
              <a:uLnTx/>
              <a:uFillTx/>
              <a:latin typeface="Tw Cen MT" panose="020B0602020104020603" pitchFamily="34" charset="0"/>
            </a:endParaRPr>
          </a:p>
        </p:txBody>
      </p:sp>
      <p:sp>
        <p:nvSpPr>
          <p:cNvPr id="8" name="Rectangle 7"/>
          <p:cNvSpPr/>
          <p:nvPr/>
        </p:nvSpPr>
        <p:spPr>
          <a:xfrm>
            <a:off x="1307334" y="981075"/>
            <a:ext cx="6954633" cy="5447645"/>
          </a:xfrm>
          <a:prstGeom prst="rect">
            <a:avLst/>
          </a:prstGeom>
        </p:spPr>
        <p:txBody>
          <a:bodyPr wrap="square">
            <a:spAutoFit/>
          </a:bodyPr>
          <a:lstStyle/>
          <a:p>
            <a:pPr>
              <a:spcAft>
                <a:spcPts val="0"/>
              </a:spcAft>
            </a:pPr>
            <a:r>
              <a:rPr lang="en-GB" sz="2400" b="1" dirty="0">
                <a:solidFill>
                  <a:srgbClr val="1F497D"/>
                </a:solidFill>
                <a:latin typeface="Arial" panose="020B0604020202020204" pitchFamily="34" charset="0"/>
                <a:ea typeface="Calibri" panose="020F0502020204030204" pitchFamily="34" charset="0"/>
                <a:cs typeface="Arial" panose="020B0604020202020204" pitchFamily="34" charset="0"/>
              </a:rPr>
              <a:t>Drugs, Alcohol and substance abuse</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Our policy is that the working environment is to be free from the influence of alcohol and drugs:</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269875" algn="l"/>
              </a:tabLs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To ensure your health and safety as well as the health and safety of those with whom you come into contact;</a:t>
            </a:r>
            <a:endParaRPr lang="en-GB"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269875" algn="l"/>
              </a:tabLs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To maintain the efficient and effective operation of our business;</a:t>
            </a:r>
            <a:endParaRPr lang="en-GB"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269875" algn="l"/>
              </a:tabLs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To ensure that our customers receive the best service from us.</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t>You must not:</a:t>
            </a:r>
          </a:p>
          <a:p>
            <a:pPr>
              <a:spcAft>
                <a:spcPts val="0"/>
              </a:spcAf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269875" algn="l"/>
              </a:tabLs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Report or try to report for work when unfit</a:t>
            </a:r>
            <a:r>
              <a:rPr lang="en-GB" baseline="300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due to the influence of alcohol, drugs (whether illegal or not) or substance abuse;</a:t>
            </a:r>
            <a:endParaRPr lang="en-GB"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269875" algn="l"/>
              </a:tabLs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Be in possession of alcohol or illicit drugs</a:t>
            </a:r>
            <a:r>
              <a:rPr lang="en-GB" baseline="300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in the workplace; </a:t>
            </a:r>
            <a:endParaRPr lang="en-GB"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269875" algn="l"/>
              </a:tabLs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Consume alcohol or use illicit drugs or abuse any substance while at work.</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dirty="0">
                <a:solidFill>
                  <a:srgbClr val="1F497D"/>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1028" name="Picture 4" descr="https://previews.123rf.com/images/arcady31/arcady311605/arcady31160500006/55960644-no-alcohol-and-drugs-sig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2834" y="2044499"/>
            <a:ext cx="2631978" cy="263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7299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idx="1"/>
          </p:nvPr>
        </p:nvSpPr>
        <p:spPr>
          <a:xfrm>
            <a:off x="1310209" y="740103"/>
            <a:ext cx="6433869" cy="384690"/>
          </a:xfrm>
        </p:spPr>
        <p:txBody>
          <a:bodyPr>
            <a:normAutofit fontScale="85000" lnSpcReduction="20000"/>
          </a:bodyPr>
          <a:lstStyle/>
          <a:p>
            <a:pPr marL="0" indent="0">
              <a:lnSpc>
                <a:spcPct val="110000"/>
              </a:lnSpc>
              <a:buNone/>
            </a:pPr>
            <a:r>
              <a:rPr lang="en-GB" altLang="en-US" sz="2400" b="1" dirty="0">
                <a:solidFill>
                  <a:srgbClr val="002060"/>
                </a:solidFill>
                <a:latin typeface="Arial" panose="020B0604020202020204" pitchFamily="34" charset="0"/>
                <a:cs typeface="Arial" panose="020B0604020202020204" pitchFamily="34" charset="0"/>
              </a:rPr>
              <a:t>Always follow Safety Sign’s instructions.</a:t>
            </a:r>
          </a:p>
          <a:p>
            <a:pPr>
              <a:lnSpc>
                <a:spcPct val="110000"/>
              </a:lnSpc>
            </a:pPr>
            <a:endParaRPr lang="en-GB" altLang="en-US" sz="20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81499"/>
            <a:ext cx="11135442" cy="461665"/>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GB" sz="2400" dirty="0">
                <a:latin typeface="Tw Cen MT" panose="020B0602020104020603" pitchFamily="34" charset="0"/>
                <a:cs typeface="Arial" panose="020B0604020202020204" pitchFamily="34" charset="0"/>
              </a:rPr>
              <a:t>Safety S</a:t>
            </a:r>
            <a:r>
              <a:rPr kumimoji="0" lang="en-GB" sz="2400" b="0" i="0" u="none" strike="noStrike" kern="1200" cap="none" spc="0" normalizeH="0" baseline="0" noProof="0" dirty="0" err="1">
                <a:ln>
                  <a:noFill/>
                </a:ln>
                <a:effectLst/>
                <a:uLnTx/>
                <a:uFillTx/>
                <a:latin typeface="Tw Cen MT" panose="020B0602020104020603" pitchFamily="34" charset="0"/>
                <a:cs typeface="Arial" panose="020B0604020202020204" pitchFamily="34" charset="0"/>
              </a:rPr>
              <a:t>ign’s</a:t>
            </a:r>
            <a:endPar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6385" y="1235636"/>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1404593" y="1509483"/>
            <a:ext cx="2669941" cy="1806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68C6"/>
              </a:buClr>
              <a:buNone/>
            </a:pPr>
            <a:r>
              <a:rPr lang="en-GB" sz="2000" b="1" dirty="0">
                <a:latin typeface="Arial" panose="020B0604020202020204" pitchFamily="34" charset="0"/>
                <a:cs typeface="Arial" panose="020B0604020202020204" pitchFamily="34" charset="0"/>
              </a:rPr>
              <a:t>Warning sign</a:t>
            </a:r>
            <a:br>
              <a:rPr lang="en-GB" sz="2000" b="1"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Giving warning of a hazard or danger (e.g. ‘danger: electricity’)</a:t>
            </a:r>
            <a:endParaRPr lang="en-GB" altLang="en-US" sz="2000" dirty="0">
              <a:solidFill>
                <a:srgbClr val="002060"/>
              </a:solidFill>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a:xfrm>
            <a:off x="704760" y="5786872"/>
            <a:ext cx="10829580" cy="67385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altLang="en-US" sz="2600" b="1" dirty="0">
                <a:solidFill>
                  <a:srgbClr val="FF0000"/>
                </a:solidFill>
                <a:latin typeface="Arial" panose="020B0604020202020204" pitchFamily="34" charset="0"/>
                <a:cs typeface="Arial" panose="020B0604020202020204" pitchFamily="34" charset="0"/>
              </a:rPr>
              <a:t>Do not </a:t>
            </a:r>
            <a:r>
              <a:rPr lang="en-GB" altLang="en-US" sz="2600" dirty="0">
                <a:solidFill>
                  <a:srgbClr val="002060"/>
                </a:solidFill>
                <a:latin typeface="Arial" panose="020B0604020202020204" pitchFamily="34" charset="0"/>
                <a:cs typeface="Arial" panose="020B0604020202020204" pitchFamily="34" charset="0"/>
              </a:rPr>
              <a:t>take chances, if you are not sure how the job should be done, ask your supervisor or manager.</a:t>
            </a:r>
          </a:p>
          <a:p>
            <a:pPr>
              <a:lnSpc>
                <a:spcPct val="120000"/>
              </a:lnSpc>
            </a:pPr>
            <a:endParaRPr lang="en-GB" altLang="en-US" sz="2000" dirty="0">
              <a:solidFill>
                <a:srgbClr val="002060"/>
              </a:solidFill>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a:xfrm>
            <a:off x="1485513" y="3792451"/>
            <a:ext cx="2179046" cy="2074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latin typeface="Arial" panose="020B0604020202020204" pitchFamily="34" charset="0"/>
                <a:cs typeface="Arial" panose="020B0604020202020204" pitchFamily="34" charset="0"/>
              </a:rPr>
              <a:t>Mandatory sign</a:t>
            </a:r>
            <a:br>
              <a:rPr lang="en-GB" sz="2000" b="1"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Prescribing specific behaviour (e.g. ‘eye protection must be worn’)</a:t>
            </a:r>
            <a:endParaRPr lang="en-GB" altLang="en-US" sz="2000" dirty="0">
              <a:solidFill>
                <a:srgbClr val="002060"/>
              </a:solidFill>
              <a:latin typeface="Arial" panose="020B0604020202020204" pitchFamily="34" charset="0"/>
              <a:cs typeface="Arial" panose="020B0604020202020204" pitchFamily="34" charset="0"/>
            </a:endParaRPr>
          </a:p>
        </p:txBody>
      </p:sp>
      <p:sp>
        <p:nvSpPr>
          <p:cNvPr id="13" name="Rectangle 3"/>
          <p:cNvSpPr txBox="1">
            <a:spLocks noChangeArrowheads="1"/>
          </p:cNvSpPr>
          <p:nvPr/>
        </p:nvSpPr>
        <p:spPr>
          <a:xfrm>
            <a:off x="5828869" y="1417037"/>
            <a:ext cx="2981914" cy="19918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b="1" dirty="0">
                <a:latin typeface="Arial" panose="020B0604020202020204" pitchFamily="34" charset="0"/>
                <a:cs typeface="Arial" panose="020B0604020202020204" pitchFamily="34" charset="0"/>
              </a:rPr>
              <a:t>Emergency escape or first-aid sign</a:t>
            </a:r>
            <a:br>
              <a:rPr lang="en-GB" sz="2000" b="1"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Giving information on emergency exits, first aid, or rescue facilities (e.g. ‘emergency exit/escape route’;</a:t>
            </a:r>
            <a:endParaRPr lang="en-GB" altLang="en-US" sz="2000" dirty="0">
              <a:solidFill>
                <a:srgbClr val="002060"/>
              </a:solidFill>
              <a:latin typeface="Arial" panose="020B0604020202020204" pitchFamily="34" charset="0"/>
              <a:cs typeface="Arial" panose="020B0604020202020204" pitchFamily="34" charset="0"/>
            </a:endParaRPr>
          </a:p>
        </p:txBody>
      </p:sp>
      <p:sp>
        <p:nvSpPr>
          <p:cNvPr id="14" name="Rectangle 3"/>
          <p:cNvSpPr txBox="1">
            <a:spLocks noChangeArrowheads="1"/>
          </p:cNvSpPr>
          <p:nvPr/>
        </p:nvSpPr>
        <p:spPr>
          <a:xfrm>
            <a:off x="5828869" y="3792451"/>
            <a:ext cx="2880835" cy="17528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latin typeface="Arial" panose="020B0604020202020204" pitchFamily="34" charset="0"/>
                <a:cs typeface="Arial" panose="020B0604020202020204" pitchFamily="34" charset="0"/>
              </a:rPr>
              <a:t>Prohibition sign</a:t>
            </a:r>
            <a:br>
              <a:rPr lang="en-GB" sz="2000" b="1"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Prohibiting behaviour likely to increase or cause danger (e.g. ‘no access for unauthorised persons’)</a:t>
            </a:r>
            <a:endParaRPr lang="en-GB" altLang="en-US" sz="2000"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651703" y="3620383"/>
            <a:ext cx="2016957" cy="1994421"/>
          </a:xfrm>
          <a:prstGeom prst="rect">
            <a:avLst/>
          </a:prstGeom>
        </p:spPr>
      </p:pic>
      <p:pic>
        <p:nvPicPr>
          <p:cNvPr id="3" name="Picture 2"/>
          <p:cNvPicPr>
            <a:picLocks noChangeAspect="1"/>
          </p:cNvPicPr>
          <p:nvPr/>
        </p:nvPicPr>
        <p:blipFill>
          <a:blip r:embed="rId4"/>
          <a:stretch>
            <a:fillRect/>
          </a:stretch>
        </p:blipFill>
        <p:spPr>
          <a:xfrm>
            <a:off x="3899853" y="1359684"/>
            <a:ext cx="1763414" cy="1508853"/>
          </a:xfrm>
          <a:prstGeom prst="rect">
            <a:avLst/>
          </a:prstGeom>
        </p:spPr>
      </p:pic>
      <p:pic>
        <p:nvPicPr>
          <p:cNvPr id="15" name="Picture 14"/>
          <p:cNvPicPr>
            <a:picLocks noChangeAspect="1"/>
          </p:cNvPicPr>
          <p:nvPr/>
        </p:nvPicPr>
        <p:blipFill>
          <a:blip r:embed="rId5"/>
          <a:stretch>
            <a:fillRect/>
          </a:stretch>
        </p:blipFill>
        <p:spPr>
          <a:xfrm>
            <a:off x="3655310" y="3753854"/>
            <a:ext cx="2007957" cy="1974020"/>
          </a:xfrm>
          <a:prstGeom prst="rect">
            <a:avLst/>
          </a:prstGeom>
        </p:spPr>
      </p:pic>
    </p:spTree>
    <p:extLst>
      <p:ext uri="{BB962C8B-B14F-4D97-AF65-F5344CB8AC3E}">
        <p14:creationId xmlns:p14="http://schemas.microsoft.com/office/powerpoint/2010/main" val="365141600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1489813" y="1761328"/>
            <a:ext cx="8640599" cy="3781425"/>
          </a:xfrm>
        </p:spPr>
        <p:txBody>
          <a:bodyPr>
            <a:normAutofit fontScale="92500"/>
          </a:bodyPr>
          <a:lstStyle/>
          <a:p>
            <a:pPr marL="60325" lvl="1" indent="0">
              <a:buNone/>
              <a:defRPr/>
            </a:pPr>
            <a:r>
              <a:rPr lang="en-GB" sz="2600" b="1" dirty="0">
                <a:solidFill>
                  <a:srgbClr val="002060"/>
                </a:solidFill>
                <a:latin typeface="Arial" panose="020B0604020202020204" pitchFamily="34" charset="0"/>
                <a:cs typeface="Arial" panose="020B0604020202020204" pitchFamily="34" charset="0"/>
              </a:rPr>
              <a:t>First Aiders</a:t>
            </a:r>
          </a:p>
          <a:p>
            <a:pPr marL="288925" lvl="1">
              <a:defRPr/>
            </a:pPr>
            <a:endParaRPr lang="en-GB" sz="2000" dirty="0">
              <a:solidFill>
                <a:srgbClr val="002060"/>
              </a:solidFill>
              <a:latin typeface="Arial" panose="020B0604020202020204" pitchFamily="34" charset="0"/>
              <a:cs typeface="Arial" panose="020B0604020202020204" pitchFamily="34" charset="0"/>
            </a:endParaRPr>
          </a:p>
          <a:p>
            <a:pPr marL="288925" lvl="1">
              <a:defRPr/>
            </a:pPr>
            <a:r>
              <a:rPr lang="en-GB" sz="1900" dirty="0">
                <a:solidFill>
                  <a:srgbClr val="002060"/>
                </a:solidFill>
                <a:latin typeface="Arial" panose="020B0604020202020204" pitchFamily="34" charset="0"/>
                <a:cs typeface="Arial" panose="020B0604020202020204" pitchFamily="34" charset="0"/>
              </a:rPr>
              <a:t>Enable first aid to be given to employees if they are injured or become ill at work;</a:t>
            </a:r>
          </a:p>
          <a:p>
            <a:pPr marL="285750" lvl="1">
              <a:defRPr/>
            </a:pPr>
            <a:r>
              <a:rPr lang="en-GB" sz="1900" dirty="0">
                <a:solidFill>
                  <a:srgbClr val="002060"/>
                </a:solidFill>
                <a:latin typeface="Arial" panose="020B0604020202020204" pitchFamily="34" charset="0"/>
                <a:cs typeface="Arial" panose="020B0604020202020204" pitchFamily="34" charset="0"/>
              </a:rPr>
              <a:t>Take charge when someone is injured or falls ill Call an ambulance if required;</a:t>
            </a:r>
          </a:p>
          <a:p>
            <a:pPr marL="285750" lvl="1">
              <a:defRPr/>
            </a:pPr>
            <a:r>
              <a:rPr lang="en-GB" sz="1900" dirty="0">
                <a:solidFill>
                  <a:srgbClr val="002060"/>
                </a:solidFill>
                <a:latin typeface="Arial" panose="020B0604020202020204" pitchFamily="34" charset="0"/>
                <a:cs typeface="Arial" panose="020B0604020202020204" pitchFamily="34" charset="0"/>
              </a:rPr>
              <a:t>Look after the first aid equipment, e.g. restocking the first aid box.</a:t>
            </a:r>
          </a:p>
          <a:p>
            <a:pPr marL="3175" indent="7938">
              <a:buNone/>
              <a:defRPr/>
            </a:pPr>
            <a:endParaRPr lang="en-GB" sz="2600" dirty="0">
              <a:solidFill>
                <a:srgbClr val="002060"/>
              </a:solidFill>
              <a:latin typeface="Arial" panose="020B0604020202020204" pitchFamily="34" charset="0"/>
              <a:cs typeface="Arial" panose="020B0604020202020204" pitchFamily="34" charset="0"/>
            </a:endParaRPr>
          </a:p>
          <a:p>
            <a:pPr marL="3175" indent="7938">
              <a:buNone/>
              <a:defRPr/>
            </a:pPr>
            <a:r>
              <a:rPr lang="en-GB" sz="2600" b="1" dirty="0">
                <a:solidFill>
                  <a:srgbClr val="002060"/>
                </a:solidFill>
                <a:latin typeface="Arial" panose="020B0604020202020204" pitchFamily="34" charset="0"/>
                <a:cs typeface="Arial" panose="020B0604020202020204" pitchFamily="34" charset="0"/>
              </a:rPr>
              <a:t>The purpose of providing first aid is to</a:t>
            </a:r>
            <a:r>
              <a:rPr lang="en-GB" sz="2000" b="1" dirty="0">
                <a:solidFill>
                  <a:srgbClr val="002060"/>
                </a:solidFill>
                <a:latin typeface="Arial" panose="020B0604020202020204" pitchFamily="34" charset="0"/>
                <a:cs typeface="Arial" panose="020B0604020202020204" pitchFamily="34" charset="0"/>
              </a:rPr>
              <a:t>:</a:t>
            </a:r>
          </a:p>
          <a:p>
            <a:pPr marL="3175" indent="7938">
              <a:buNone/>
              <a:defRPr/>
            </a:pPr>
            <a:endParaRPr lang="en-GB" sz="2000" dirty="0">
              <a:solidFill>
                <a:srgbClr val="002060"/>
              </a:solidFill>
              <a:latin typeface="Arial" panose="020B0604020202020204" pitchFamily="34" charset="0"/>
              <a:cs typeface="Arial" panose="020B0604020202020204" pitchFamily="34" charset="0"/>
            </a:endParaRPr>
          </a:p>
          <a:p>
            <a:pPr marL="288925" lvl="1">
              <a:defRPr/>
            </a:pPr>
            <a:r>
              <a:rPr lang="en-GB" sz="1900" dirty="0">
                <a:solidFill>
                  <a:srgbClr val="002060"/>
                </a:solidFill>
                <a:latin typeface="Arial" panose="020B0604020202020204" pitchFamily="34" charset="0"/>
                <a:cs typeface="Arial" panose="020B0604020202020204" pitchFamily="34" charset="0"/>
              </a:rPr>
              <a:t>Ensure adequate and appropriate training, equipment, facilities and personnel are provided at each Company facility.</a:t>
            </a:r>
          </a:p>
          <a:p>
            <a:pPr marL="288925" lvl="1">
              <a:defRPr/>
            </a:pPr>
            <a:endParaRPr lang="en-GB" sz="2000" dirty="0">
              <a:solidFill>
                <a:srgbClr val="002060"/>
              </a:solidFill>
              <a:latin typeface="Arial" panose="020B0604020202020204" pitchFamily="34" charset="0"/>
              <a:cs typeface="Arial" panose="020B0604020202020204" pitchFamily="34" charset="0"/>
            </a:endParaRPr>
          </a:p>
          <a:p>
            <a:pPr marL="3175" indent="7938">
              <a:defRPr/>
            </a:pPr>
            <a:endParaRPr lang="en-GB" sz="2000" dirty="0">
              <a:latin typeface="Arial" panose="020B0604020202020204" pitchFamily="34" charset="0"/>
              <a:cs typeface="Arial" panose="020B0604020202020204" pitchFamily="34" charset="0"/>
            </a:endParaRPr>
          </a:p>
          <a:p>
            <a:pPr>
              <a:buClr>
                <a:schemeClr val="tx2"/>
              </a:buClr>
              <a:buFont typeface="Wingdings" panose="05000000000000000000" pitchFamily="2" charset="2"/>
              <a:buNone/>
            </a:pPr>
            <a:endParaRPr lang="en-GB" alt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First Aid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3976" y="671347"/>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21305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idx="1"/>
          </p:nvPr>
        </p:nvSpPr>
        <p:spPr>
          <a:xfrm>
            <a:off x="757693" y="730024"/>
            <a:ext cx="9600113" cy="4942493"/>
          </a:xfrm>
        </p:spPr>
        <p:txBody>
          <a:bodyPr>
            <a:normAutofit fontScale="25000" lnSpcReduction="20000"/>
          </a:bodyPr>
          <a:lstStyle/>
          <a:p>
            <a:pPr marL="36513" indent="-36513" algn="just">
              <a:lnSpc>
                <a:spcPct val="120000"/>
              </a:lnSpc>
              <a:buNone/>
              <a:defRPr/>
            </a:pPr>
            <a:r>
              <a:rPr lang="en-GB" sz="8000" b="1" dirty="0">
                <a:solidFill>
                  <a:srgbClr val="002060"/>
                </a:solidFill>
                <a:latin typeface="Arial" panose="020B0604020202020204" pitchFamily="34" charset="0"/>
                <a:cs typeface="Arial" panose="020B0604020202020204" pitchFamily="34" charset="0"/>
              </a:rPr>
              <a:t>Preserve life</a:t>
            </a:r>
            <a:endParaRPr lang="en-GB" sz="1600" dirty="0">
              <a:solidFill>
                <a:srgbClr val="002060"/>
              </a:solidFill>
              <a:latin typeface="Arial" panose="020B0604020202020204" pitchFamily="34" charset="0"/>
              <a:cs typeface="Arial" panose="020B0604020202020204" pitchFamily="34" charset="0"/>
            </a:endParaRPr>
          </a:p>
          <a:p>
            <a:pPr algn="just">
              <a:lnSpc>
                <a:spcPct val="120000"/>
              </a:lnSpc>
              <a:defRPr/>
            </a:pPr>
            <a:r>
              <a:rPr lang="en-GB" sz="6400" dirty="0">
                <a:solidFill>
                  <a:srgbClr val="002060"/>
                </a:solidFill>
                <a:latin typeface="Arial" panose="020B0604020202020204" pitchFamily="34" charset="0"/>
                <a:cs typeface="Arial" panose="020B0604020202020204" pitchFamily="34" charset="0"/>
              </a:rPr>
              <a:t>Sound the alarm at the nearest fire point;</a:t>
            </a:r>
          </a:p>
          <a:p>
            <a:pPr algn="just">
              <a:lnSpc>
                <a:spcPct val="120000"/>
              </a:lnSpc>
              <a:defRPr/>
            </a:pPr>
            <a:r>
              <a:rPr lang="en-GB" sz="6400" dirty="0">
                <a:solidFill>
                  <a:srgbClr val="002060"/>
                </a:solidFill>
                <a:latin typeface="Arial" panose="020B0604020202020204" pitchFamily="34" charset="0"/>
                <a:cs typeface="Arial" panose="020B0604020202020204" pitchFamily="34" charset="0"/>
              </a:rPr>
              <a:t>Evacuate the area by the nearest fire exit in an orderly manner (</a:t>
            </a:r>
            <a:r>
              <a:rPr lang="en-GB" sz="6400" b="1" dirty="0">
                <a:solidFill>
                  <a:srgbClr val="FF0000"/>
                </a:solidFill>
                <a:latin typeface="Arial" panose="020B0604020202020204" pitchFamily="34" charset="0"/>
                <a:cs typeface="Arial" panose="020B0604020202020204" pitchFamily="34" charset="0"/>
              </a:rPr>
              <a:t>DO NOT </a:t>
            </a:r>
            <a:r>
              <a:rPr lang="en-GB" sz="6400" dirty="0">
                <a:solidFill>
                  <a:srgbClr val="002060"/>
                </a:solidFill>
                <a:latin typeface="Arial" panose="020B0604020202020204" pitchFamily="34" charset="0"/>
                <a:cs typeface="Arial" panose="020B0604020202020204" pitchFamily="34" charset="0"/>
              </a:rPr>
              <a:t>stop to collect personal belongings);</a:t>
            </a:r>
          </a:p>
          <a:p>
            <a:pPr algn="just">
              <a:lnSpc>
                <a:spcPct val="120000"/>
              </a:lnSpc>
              <a:defRPr/>
            </a:pPr>
            <a:r>
              <a:rPr lang="en-GB" sz="6400" dirty="0">
                <a:solidFill>
                  <a:srgbClr val="002060"/>
                </a:solidFill>
                <a:latin typeface="Arial" panose="020B0604020202020204" pitchFamily="34" charset="0"/>
                <a:cs typeface="Arial" panose="020B0604020202020204" pitchFamily="34" charset="0"/>
              </a:rPr>
              <a:t>Make your way directly to the fire assembly point;</a:t>
            </a:r>
          </a:p>
          <a:p>
            <a:pPr algn="just">
              <a:lnSpc>
                <a:spcPct val="120000"/>
              </a:lnSpc>
              <a:defRPr/>
            </a:pPr>
            <a:r>
              <a:rPr lang="en-GB" sz="6400" dirty="0">
                <a:solidFill>
                  <a:srgbClr val="002060"/>
                </a:solidFill>
                <a:latin typeface="Arial" panose="020B0604020202020204" pitchFamily="34" charset="0"/>
                <a:cs typeface="Arial" panose="020B0604020202020204" pitchFamily="34" charset="0"/>
              </a:rPr>
              <a:t>Only tackle a fire if it is safe to do so and you have had training.</a:t>
            </a:r>
            <a:endParaRPr lang="en-GB" sz="8000" dirty="0">
              <a:solidFill>
                <a:srgbClr val="002060"/>
              </a:solidFill>
              <a:latin typeface="Arial" panose="020B0604020202020204" pitchFamily="34" charset="0"/>
              <a:cs typeface="Arial" panose="020B0604020202020204" pitchFamily="34" charset="0"/>
            </a:endParaRPr>
          </a:p>
          <a:p>
            <a:pPr marL="36513" indent="-36513" algn="just">
              <a:lnSpc>
                <a:spcPct val="120000"/>
              </a:lnSpc>
              <a:buClr>
                <a:srgbClr val="000000"/>
              </a:buClr>
              <a:buNone/>
              <a:defRPr/>
            </a:pPr>
            <a:r>
              <a:rPr lang="en-GB" sz="8000" b="1" dirty="0">
                <a:solidFill>
                  <a:srgbClr val="002060"/>
                </a:solidFill>
                <a:latin typeface="Arial" panose="020B0604020202020204" pitchFamily="34" charset="0"/>
                <a:cs typeface="Arial" panose="020B0604020202020204" pitchFamily="34" charset="0"/>
              </a:rPr>
              <a:t>Fire Marshal</a:t>
            </a:r>
            <a:endParaRPr lang="en-GB" sz="1600" b="1" u="sng" dirty="0">
              <a:solidFill>
                <a:srgbClr val="002060"/>
              </a:solidFill>
              <a:latin typeface="Arial" panose="020B0604020202020204" pitchFamily="34" charset="0"/>
              <a:cs typeface="Arial" panose="020B0604020202020204" pitchFamily="34" charset="0"/>
            </a:endParaRPr>
          </a:p>
          <a:p>
            <a:pPr algn="just">
              <a:lnSpc>
                <a:spcPct val="120000"/>
              </a:lnSpc>
              <a:buClr>
                <a:srgbClr val="000000"/>
              </a:buClr>
              <a:defRPr/>
            </a:pPr>
            <a:r>
              <a:rPr lang="en-GB" sz="6400" dirty="0">
                <a:solidFill>
                  <a:srgbClr val="002060"/>
                </a:solidFill>
                <a:latin typeface="Arial" panose="020B0604020202020204" pitchFamily="34" charset="0"/>
                <a:cs typeface="Arial" panose="020B0604020202020204" pitchFamily="34" charset="0"/>
              </a:rPr>
              <a:t>Responsible for ensuring (where safe) all personnel safely leave the premises;</a:t>
            </a:r>
          </a:p>
          <a:p>
            <a:pPr algn="just">
              <a:lnSpc>
                <a:spcPct val="120000"/>
              </a:lnSpc>
              <a:buClr>
                <a:srgbClr val="000000"/>
              </a:buClr>
              <a:defRPr/>
            </a:pPr>
            <a:r>
              <a:rPr lang="en-GB" sz="6400" dirty="0">
                <a:solidFill>
                  <a:srgbClr val="002060"/>
                </a:solidFill>
                <a:latin typeface="Arial" panose="020B0604020202020204" pitchFamily="34" charset="0"/>
                <a:cs typeface="Arial" panose="020B0604020202020204" pitchFamily="34" charset="0"/>
              </a:rPr>
              <a:t>Ensuring personnel (employees, visitors, contractors) are accounted for at the assembly point;</a:t>
            </a:r>
          </a:p>
          <a:p>
            <a:pPr algn="just">
              <a:lnSpc>
                <a:spcPct val="120000"/>
              </a:lnSpc>
              <a:buClr>
                <a:srgbClr val="000000"/>
              </a:buClr>
              <a:defRPr/>
            </a:pPr>
            <a:r>
              <a:rPr lang="en-GB" sz="6400" dirty="0">
                <a:solidFill>
                  <a:srgbClr val="002060"/>
                </a:solidFill>
                <a:latin typeface="Arial" panose="020B0604020202020204" pitchFamily="34" charset="0"/>
                <a:cs typeface="Arial" panose="020B0604020202020204" pitchFamily="34" charset="0"/>
              </a:rPr>
              <a:t>Liaises directly with the fire brigade;</a:t>
            </a:r>
          </a:p>
          <a:p>
            <a:pPr>
              <a:lnSpc>
                <a:spcPct val="120000"/>
              </a:lnSpc>
              <a:buClr>
                <a:srgbClr val="000000"/>
              </a:buClr>
              <a:defRPr/>
            </a:pPr>
            <a:r>
              <a:rPr lang="en-GB" sz="6400" dirty="0">
                <a:solidFill>
                  <a:srgbClr val="002060"/>
                </a:solidFill>
                <a:latin typeface="Arial" panose="020B0604020202020204" pitchFamily="34" charset="0"/>
                <a:cs typeface="Arial" panose="020B0604020202020204" pitchFamily="34" charset="0"/>
              </a:rPr>
              <a:t>Employees are to follow all instructions given by the fire marshal, Managers, Supervisors and fire brigade;</a:t>
            </a:r>
          </a:p>
          <a:p>
            <a:pPr>
              <a:lnSpc>
                <a:spcPct val="120000"/>
              </a:lnSpc>
              <a:buClr>
                <a:srgbClr val="000000"/>
              </a:buClr>
              <a:defRPr/>
            </a:pPr>
            <a:r>
              <a:rPr lang="en-GB" sz="6400" dirty="0">
                <a:solidFill>
                  <a:srgbClr val="002060"/>
                </a:solidFill>
                <a:latin typeface="Arial" panose="020B0604020202020204" pitchFamily="34" charset="0"/>
                <a:cs typeface="Arial" panose="020B0604020202020204" pitchFamily="34" charset="0"/>
              </a:rPr>
              <a:t>Your Manager or Supervisor will carry out their own specific responsibilities in ensuring you follow the fire procedures and they will also liaise with the fire brigade.  </a:t>
            </a:r>
          </a:p>
          <a:p>
            <a:pPr algn="just">
              <a:lnSpc>
                <a:spcPct val="120000"/>
              </a:lnSpc>
              <a:defRPr/>
            </a:pPr>
            <a:endParaRPr lang="en-GB" sz="7200" dirty="0">
              <a:solidFill>
                <a:srgbClr val="002060"/>
              </a:solidFill>
              <a:latin typeface="Arial" panose="020B0604020202020204" pitchFamily="34" charset="0"/>
              <a:cs typeface="Arial" panose="020B0604020202020204" pitchFamily="34" charset="0"/>
            </a:endParaRPr>
          </a:p>
          <a:p>
            <a:pPr>
              <a:lnSpc>
                <a:spcPct val="120000"/>
              </a:lnSpc>
              <a:buFont typeface="Wingdings" panose="05000000000000000000" pitchFamily="2" charset="2"/>
              <a:buNone/>
            </a:pPr>
            <a:endParaRPr lang="en-GB" alt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Fire procedures</a:t>
            </a:r>
          </a:p>
        </p:txBody>
      </p:sp>
      <p:sp>
        <p:nvSpPr>
          <p:cNvPr id="2" name="Rectangle 1"/>
          <p:cNvSpPr/>
          <p:nvPr/>
        </p:nvSpPr>
        <p:spPr>
          <a:xfrm>
            <a:off x="990666" y="5672517"/>
            <a:ext cx="9134166" cy="830997"/>
          </a:xfrm>
          <a:prstGeom prst="rect">
            <a:avLst/>
          </a:prstGeom>
        </p:spPr>
        <p:txBody>
          <a:bodyPr wrap="square">
            <a:spAutoFit/>
          </a:bodyPr>
          <a:lstStyle/>
          <a:p>
            <a:pPr algn="ctr"/>
            <a:r>
              <a:rPr lang="en-GB" altLang="en-US" sz="2400" b="1" dirty="0">
                <a:solidFill>
                  <a:srgbClr val="FF0000"/>
                </a:solidFill>
                <a:latin typeface="Arial" panose="020B0604020202020204" pitchFamily="34" charset="0"/>
                <a:cs typeface="Arial" panose="020B0604020202020204" pitchFamily="34" charset="0"/>
              </a:rPr>
              <a:t>All personnel must familiarise themselves with the fire procedures.</a:t>
            </a:r>
          </a:p>
        </p:txBody>
      </p:sp>
    </p:spTree>
    <p:extLst>
      <p:ext uri="{BB962C8B-B14F-4D97-AF65-F5344CB8AC3E}">
        <p14:creationId xmlns:p14="http://schemas.microsoft.com/office/powerpoint/2010/main" val="251861109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idx="1"/>
          </p:nvPr>
        </p:nvSpPr>
        <p:spPr>
          <a:xfrm>
            <a:off x="1830202" y="3030694"/>
            <a:ext cx="8158163" cy="3256817"/>
          </a:xfrm>
        </p:spPr>
        <p:txBody>
          <a:bodyPr>
            <a:normAutofit/>
          </a:bodyPr>
          <a:lstStyle/>
          <a:p>
            <a:pPr eaLnBrk="1" hangingPunct="1">
              <a:defRPr/>
            </a:pPr>
            <a:r>
              <a:rPr lang="en-GB" altLang="en-US" sz="1800" dirty="0">
                <a:solidFill>
                  <a:srgbClr val="002060"/>
                </a:solidFill>
                <a:latin typeface="Arial" panose="020B0604020202020204" pitchFamily="34" charset="0"/>
                <a:cs typeface="Arial" panose="020B0604020202020204" pitchFamily="34" charset="0"/>
              </a:rPr>
              <a:t>Don’t leave tools or equipment lying about;</a:t>
            </a:r>
          </a:p>
          <a:p>
            <a:pPr eaLnBrk="1" hangingPunct="1">
              <a:defRPr/>
            </a:pPr>
            <a:r>
              <a:rPr lang="en-GB" altLang="en-US" sz="1800" dirty="0">
                <a:solidFill>
                  <a:srgbClr val="002060"/>
                </a:solidFill>
                <a:latin typeface="Arial" panose="020B0604020202020204" pitchFamily="34" charset="0"/>
                <a:cs typeface="Arial" panose="020B0604020202020204" pitchFamily="34" charset="0"/>
              </a:rPr>
              <a:t>Defective tools can cause injury to hand or eyes;</a:t>
            </a:r>
          </a:p>
          <a:p>
            <a:pPr>
              <a:defRPr/>
            </a:pPr>
            <a:r>
              <a:rPr lang="en-GB" altLang="en-US" sz="1800" dirty="0">
                <a:solidFill>
                  <a:srgbClr val="002060"/>
                </a:solidFill>
                <a:latin typeface="Arial" panose="020B0604020202020204" pitchFamily="34" charset="0"/>
                <a:cs typeface="Arial" panose="020B0604020202020204" pitchFamily="34" charset="0"/>
              </a:rPr>
              <a:t>Don’t use defective tools, notify </a:t>
            </a:r>
            <a:r>
              <a:rPr lang="en-GB" altLang="en-US" sz="1800" dirty="0">
                <a:solidFill>
                  <a:schemeClr val="accent6">
                    <a:lumMod val="75000"/>
                  </a:schemeClr>
                </a:solidFill>
                <a:latin typeface="Arial" panose="020B0604020202020204" pitchFamily="34" charset="0"/>
                <a:cs typeface="Arial" panose="020B0604020202020204" pitchFamily="34" charset="0"/>
              </a:rPr>
              <a:t>your </a:t>
            </a:r>
            <a:r>
              <a:rPr lang="en-GB" altLang="en-US" sz="1800" dirty="0">
                <a:solidFill>
                  <a:srgbClr val="002060"/>
                </a:solidFill>
                <a:latin typeface="Arial" panose="020B0604020202020204" pitchFamily="34" charset="0"/>
                <a:cs typeface="Arial" panose="020B0604020202020204" pitchFamily="34" charset="0"/>
              </a:rPr>
              <a:t>supervisor or manager of any defects found in any of the tools or equipment you might have to use;</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All power tools and extension cables </a:t>
            </a:r>
            <a:r>
              <a:rPr lang="en-GB" altLang="en-US" sz="1800" b="1" dirty="0">
                <a:solidFill>
                  <a:srgbClr val="FF0000"/>
                </a:solidFill>
                <a:latin typeface="Arial" panose="020B0604020202020204" pitchFamily="34" charset="0"/>
                <a:cs typeface="Arial" panose="020B0604020202020204" pitchFamily="34" charset="0"/>
              </a:rPr>
              <a:t>MUST</a:t>
            </a:r>
            <a:r>
              <a:rPr lang="en-GB" altLang="en-US" sz="1800" b="1" dirty="0">
                <a:latin typeface="Arial" panose="020B0604020202020204" pitchFamily="34" charset="0"/>
                <a:cs typeface="Arial" panose="020B0604020202020204" pitchFamily="34" charset="0"/>
              </a:rPr>
              <a:t> </a:t>
            </a:r>
            <a:r>
              <a:rPr lang="en-GB" altLang="en-US" sz="1800" dirty="0">
                <a:solidFill>
                  <a:srgbClr val="002060"/>
                </a:solidFill>
                <a:latin typeface="Arial" panose="020B0604020202020204" pitchFamily="34" charset="0"/>
                <a:cs typeface="Arial" panose="020B0604020202020204" pitchFamily="34" charset="0"/>
              </a:rPr>
              <a:t>be portable appliance tested                  in accordance to company procedure or client or contract requirements;</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Visual inspection should be carried out before work commences;</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Only select appropriate </a:t>
            </a:r>
            <a:r>
              <a:rPr lang="en-GB" altLang="en-US" sz="1800" dirty="0">
                <a:solidFill>
                  <a:schemeClr val="accent6">
                    <a:lumMod val="75000"/>
                  </a:schemeClr>
                </a:solidFill>
                <a:latin typeface="Arial" panose="020B0604020202020204" pitchFamily="34" charset="0"/>
                <a:cs typeface="Arial" panose="020B0604020202020204" pitchFamily="34" charset="0"/>
              </a:rPr>
              <a:t>tools or equipment</a:t>
            </a:r>
            <a:r>
              <a:rPr lang="en-GB" altLang="en-US" sz="1800" dirty="0">
                <a:solidFill>
                  <a:srgbClr val="002060"/>
                </a:solidFill>
                <a:latin typeface="Arial" panose="020B0604020202020204" pitchFamily="34" charset="0"/>
                <a:cs typeface="Arial" panose="020B0604020202020204" pitchFamily="34" charset="0"/>
              </a:rPr>
              <a:t> for the job</a:t>
            </a:r>
            <a:r>
              <a:rPr lang="en-GB" altLang="en-US" sz="1800" dirty="0">
                <a:latin typeface="Arial" panose="020B0604020202020204" pitchFamily="34" charset="0"/>
                <a:cs typeface="Arial" panose="020B0604020202020204" pitchFamily="34" charset="0"/>
              </a:rPr>
              <a:t>.</a:t>
            </a:r>
          </a:p>
          <a:p>
            <a:pPr marL="0" indent="0">
              <a:lnSpc>
                <a:spcPct val="80000"/>
              </a:lnSpc>
              <a:buNone/>
              <a:defRPr/>
            </a:pPr>
            <a:endParaRPr lang="en-US" altLang="en-US" sz="2000" dirty="0">
              <a:latin typeface="Arial" panose="020B0604020202020204" pitchFamily="34" charset="0"/>
              <a:cs typeface="Arial" panose="020B0604020202020204" pitchFamily="34" charset="0"/>
            </a:endParaRPr>
          </a:p>
        </p:txBody>
      </p:sp>
      <p:pic>
        <p:nvPicPr>
          <p:cNvPr id="1095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5264" y="512118"/>
            <a:ext cx="3348037"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ea typeface="+mn-ea"/>
                <a:cs typeface="+mn-cs"/>
              </a:rPr>
              <a:t>Tools and Equipment</a:t>
            </a:r>
          </a:p>
        </p:txBody>
      </p:sp>
    </p:spTree>
    <p:extLst>
      <p:ext uri="{BB962C8B-B14F-4D97-AF65-F5344CB8AC3E}">
        <p14:creationId xmlns:p14="http://schemas.microsoft.com/office/powerpoint/2010/main" val="55542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ea typeface="+mn-ea"/>
                <a:cs typeface="+mn-cs"/>
              </a:rPr>
              <a:t>Machinery</a:t>
            </a:r>
            <a:r>
              <a:rPr kumimoji="0" lang="en-GB" sz="2400" b="0" i="0" u="none" strike="noStrike" kern="1200" cap="none" spc="0" normalizeH="0" noProof="0" dirty="0">
                <a:ln>
                  <a:noFill/>
                </a:ln>
                <a:effectLst/>
                <a:uLnTx/>
                <a:uFillTx/>
                <a:latin typeface="Tw Cen MT" panose="020B0602020104020603" pitchFamily="34" charset="0"/>
                <a:ea typeface="+mn-ea"/>
                <a:cs typeface="+mn-cs"/>
              </a:rPr>
              <a:t> and Electrical </a:t>
            </a:r>
            <a:r>
              <a:rPr kumimoji="0" lang="en-GB" sz="2400" b="0" i="0" u="none" strike="noStrike" kern="1200" cap="none" spc="0" normalizeH="0" baseline="0" noProof="0" dirty="0">
                <a:ln>
                  <a:noFill/>
                </a:ln>
                <a:effectLst/>
                <a:uLnTx/>
                <a:uFillTx/>
                <a:latin typeface="Tw Cen MT" panose="020B0602020104020603" pitchFamily="34" charset="0"/>
                <a:ea typeface="+mn-ea"/>
                <a:cs typeface="+mn-cs"/>
              </a:rPr>
              <a:t>Equipment</a:t>
            </a:r>
          </a:p>
        </p:txBody>
      </p:sp>
      <p:sp>
        <p:nvSpPr>
          <p:cNvPr id="3" name="Rectangle 2"/>
          <p:cNvSpPr/>
          <p:nvPr/>
        </p:nvSpPr>
        <p:spPr>
          <a:xfrm>
            <a:off x="741389" y="679887"/>
            <a:ext cx="10335794" cy="5973943"/>
          </a:xfrm>
          <a:prstGeom prst="rect">
            <a:avLst/>
          </a:prstGeom>
        </p:spPr>
        <p:txBody>
          <a:bodyPr wrap="square">
            <a:spAutoFit/>
          </a:bodyPr>
          <a:lstStyle/>
          <a:p>
            <a:pPr>
              <a:buClr>
                <a:srgbClr val="0068C6"/>
              </a:buClr>
            </a:pPr>
            <a:r>
              <a:rPr lang="en-GB" altLang="en-US" sz="2400" b="1" dirty="0">
                <a:solidFill>
                  <a:srgbClr val="002060"/>
                </a:solidFill>
                <a:latin typeface="Arial" panose="020B0604020202020204" pitchFamily="34" charset="0"/>
                <a:cs typeface="Arial" panose="020B0604020202020204" pitchFamily="34" charset="0"/>
              </a:rPr>
              <a:t>J &amp; E Hall use a Proactive Maintenance System</a:t>
            </a:r>
          </a:p>
          <a:p>
            <a:pPr>
              <a:buClr>
                <a:srgbClr val="0068C6"/>
              </a:buClr>
            </a:pPr>
            <a:endParaRPr lang="en-GB" altLang="en-US" dirty="0">
              <a:latin typeface="Arial" panose="020B0604020202020204" pitchFamily="34" charset="0"/>
              <a:cs typeface="Arial" panose="020B0604020202020204" pitchFamily="34" charset="0"/>
            </a:endParaRPr>
          </a:p>
          <a:p>
            <a:pPr>
              <a:buClr>
                <a:srgbClr val="0068C6"/>
              </a:buClr>
            </a:pPr>
            <a:r>
              <a:rPr lang="en-GB" dirty="0">
                <a:latin typeface="Arial" panose="020B0604020202020204" pitchFamily="34" charset="0"/>
                <a:cs typeface="Arial" panose="020B0604020202020204" pitchFamily="34" charset="0"/>
              </a:rPr>
              <a:t>Proactive maintenance is a preventive maintenance strategy that works to correct the root causes of failure and avoid breakdowns caused by underlying equipment conditions.  The purpose of proactive maintenance is to see machine failures as something that can be anticipated and eliminated before they develop. </a:t>
            </a:r>
          </a:p>
          <a:p>
            <a:pPr>
              <a:buClr>
                <a:srgbClr val="0068C6"/>
              </a:buClr>
            </a:pPr>
            <a:endParaRPr lang="en-GB" altLang="en-US" dirty="0">
              <a:solidFill>
                <a:srgbClr val="002060"/>
              </a:solidFill>
              <a:latin typeface="Arial" panose="020B0604020202020204" pitchFamily="34" charset="0"/>
              <a:cs typeface="Arial" panose="020B0604020202020204" pitchFamily="34" charset="0"/>
            </a:endParaRPr>
          </a:p>
          <a:p>
            <a:pPr marL="285750" indent="-285750">
              <a:buClr>
                <a:srgbClr val="0068C6"/>
              </a:buClr>
              <a:buFont typeface="Arial" panose="020B0604020202020204" pitchFamily="34" charset="0"/>
              <a:buChar char="•"/>
            </a:pPr>
            <a:r>
              <a:rPr lang="en-GB" altLang="en-US" dirty="0">
                <a:solidFill>
                  <a:srgbClr val="002060"/>
                </a:solidFill>
                <a:latin typeface="Arial" panose="020B0604020202020204" pitchFamily="34" charset="0"/>
                <a:cs typeface="Arial" panose="020B0604020202020204" pitchFamily="34" charset="0"/>
              </a:rPr>
              <a:t>Before starting up a machine check that all guards are in position and that everybody is clear of the machine;</a:t>
            </a:r>
            <a:endParaRPr lang="en-GB" altLang="en-US" sz="800" dirty="0">
              <a:latin typeface="Arial" panose="020B0604020202020204" pitchFamily="34" charset="0"/>
              <a:cs typeface="Arial" panose="020B0604020202020204" pitchFamily="34" charset="0"/>
            </a:endParaRPr>
          </a:p>
          <a:p>
            <a:pPr marL="285750" indent="-285750">
              <a:buClr>
                <a:srgbClr val="0068C6"/>
              </a:buClr>
              <a:buFont typeface="Arial" panose="020B0604020202020204" pitchFamily="34" charset="0"/>
              <a:buChar char="•"/>
            </a:pPr>
            <a:r>
              <a:rPr lang="en-GB" altLang="en-US" b="1" dirty="0">
                <a:solidFill>
                  <a:srgbClr val="FF0000"/>
                </a:solidFill>
                <a:latin typeface="Arial" panose="020B0604020202020204" pitchFamily="34" charset="0"/>
                <a:cs typeface="Arial" panose="020B0604020202020204" pitchFamily="34" charset="0"/>
              </a:rPr>
              <a:t>DO NOT </a:t>
            </a:r>
            <a:r>
              <a:rPr lang="en-GB" altLang="en-US" dirty="0">
                <a:solidFill>
                  <a:srgbClr val="002060"/>
                </a:solidFill>
                <a:latin typeface="Arial" panose="020B0604020202020204" pitchFamily="34" charset="0"/>
                <a:cs typeface="Arial" panose="020B0604020202020204" pitchFamily="34" charset="0"/>
              </a:rPr>
              <a:t>oil or clean any machinery whilst in operation or remove any guards unless authorised to do so;</a:t>
            </a:r>
            <a:endParaRPr lang="en-GB" altLang="en-US" sz="800" dirty="0">
              <a:latin typeface="Arial" panose="020B0604020202020204" pitchFamily="34" charset="0"/>
              <a:cs typeface="Arial" panose="020B0604020202020204" pitchFamily="34" charset="0"/>
            </a:endParaRPr>
          </a:p>
          <a:p>
            <a:pPr marL="285750" indent="-285750">
              <a:buClr>
                <a:srgbClr val="0068C6"/>
              </a:buClr>
              <a:buFont typeface="Arial" panose="020B0604020202020204" pitchFamily="34" charset="0"/>
              <a:buChar char="•"/>
            </a:pPr>
            <a:r>
              <a:rPr lang="en-GB" altLang="en-US" b="1" dirty="0">
                <a:solidFill>
                  <a:srgbClr val="FF0000"/>
                </a:solidFill>
                <a:latin typeface="Arial" panose="020B0604020202020204" pitchFamily="34" charset="0"/>
                <a:cs typeface="Arial" panose="020B0604020202020204" pitchFamily="34" charset="0"/>
              </a:rPr>
              <a:t>DO NOT</a:t>
            </a:r>
            <a:r>
              <a:rPr lang="en-GB" altLang="en-US" b="1" dirty="0">
                <a:latin typeface="Arial" panose="020B0604020202020204" pitchFamily="34" charset="0"/>
                <a:cs typeface="Arial" panose="020B0604020202020204" pitchFamily="34" charset="0"/>
              </a:rPr>
              <a:t> </a:t>
            </a:r>
            <a:r>
              <a:rPr lang="en-GB" altLang="en-US" dirty="0">
                <a:solidFill>
                  <a:srgbClr val="002060"/>
                </a:solidFill>
                <a:latin typeface="Arial" panose="020B0604020202020204" pitchFamily="34" charset="0"/>
                <a:cs typeface="Arial" panose="020B0604020202020204" pitchFamily="34" charset="0"/>
              </a:rPr>
              <a:t>wear rings, neckties or loose clothing around machinery</a:t>
            </a:r>
            <a:r>
              <a:rPr lang="en-GB" altLang="en-US" dirty="0">
                <a:latin typeface="Arial" panose="020B0604020202020204" pitchFamily="34" charset="0"/>
                <a:cs typeface="Arial" panose="020B0604020202020204" pitchFamily="34" charset="0"/>
              </a:rPr>
              <a:t>;</a:t>
            </a:r>
          </a:p>
          <a:p>
            <a:pPr marL="285750" indent="-285750">
              <a:buClr>
                <a:srgbClr val="0068C6"/>
              </a:buClr>
              <a:buFont typeface="Arial" panose="020B0604020202020204" pitchFamily="34" charset="0"/>
              <a:buChar char="•"/>
            </a:pPr>
            <a:r>
              <a:rPr lang="en-GB" altLang="en-US" b="1" dirty="0">
                <a:solidFill>
                  <a:srgbClr val="FF0000"/>
                </a:solidFill>
                <a:latin typeface="Arial" panose="020B0604020202020204" pitchFamily="34" charset="0"/>
                <a:cs typeface="Arial" panose="020B0604020202020204" pitchFamily="34" charset="0"/>
              </a:rPr>
              <a:t>DO NOT </a:t>
            </a:r>
            <a:r>
              <a:rPr lang="en-GB" altLang="en-US" dirty="0">
                <a:solidFill>
                  <a:srgbClr val="002060"/>
                </a:solidFill>
                <a:latin typeface="Arial" panose="020B0604020202020204" pitchFamily="34" charset="0"/>
                <a:cs typeface="Arial" panose="020B0604020202020204" pitchFamily="34" charset="0"/>
              </a:rPr>
              <a:t>try to fix, alter or adjust any machinery unless, correctly trained and authorised to do so;</a:t>
            </a:r>
          </a:p>
          <a:p>
            <a:pPr marL="285750" indent="-285750">
              <a:buClr>
                <a:srgbClr val="0068C6"/>
              </a:buClr>
              <a:buFont typeface="Arial" panose="020B0604020202020204" pitchFamily="34" charset="0"/>
              <a:buChar char="•"/>
            </a:pPr>
            <a:r>
              <a:rPr lang="en-GB" altLang="en-US" dirty="0">
                <a:solidFill>
                  <a:srgbClr val="002060"/>
                </a:solidFill>
                <a:latin typeface="Arial" panose="020B0604020202020204" pitchFamily="34" charset="0"/>
                <a:cs typeface="Arial" panose="020B0604020202020204" pitchFamily="34" charset="0"/>
              </a:rPr>
              <a:t>Report any defects to the machine or any safety devices missing to your supervisor or manager at once;</a:t>
            </a:r>
            <a:endParaRPr lang="en-GB" altLang="en-US" dirty="0">
              <a:latin typeface="Arial" panose="020B0604020202020204" pitchFamily="34" charset="0"/>
              <a:cs typeface="Arial" panose="020B0604020202020204" pitchFamily="34" charset="0"/>
            </a:endParaRPr>
          </a:p>
          <a:p>
            <a:pPr marL="285750" indent="-285750">
              <a:buClr>
                <a:srgbClr val="0068C6"/>
              </a:buClr>
              <a:buFont typeface="Arial" panose="020B0604020202020204" pitchFamily="34" charset="0"/>
              <a:buChar char="•"/>
            </a:pPr>
            <a:r>
              <a:rPr lang="en-GB" altLang="en-US" dirty="0">
                <a:solidFill>
                  <a:srgbClr val="002060"/>
                </a:solidFill>
                <a:latin typeface="Arial" panose="020B0604020202020204" pitchFamily="34" charset="0"/>
                <a:cs typeface="Arial" panose="020B0604020202020204" pitchFamily="34" charset="0"/>
              </a:rPr>
              <a:t>All portable appliances are tested in accordance with company defined schedules;</a:t>
            </a:r>
          </a:p>
          <a:p>
            <a:pPr marL="285750" indent="-285750">
              <a:buClr>
                <a:srgbClr val="0068C6"/>
              </a:buClr>
              <a:buFont typeface="Arial" panose="020B0604020202020204" pitchFamily="34" charset="0"/>
              <a:buChar char="•"/>
            </a:pPr>
            <a:r>
              <a:rPr lang="en-GB" altLang="en-US" dirty="0">
                <a:solidFill>
                  <a:srgbClr val="002060"/>
                </a:solidFill>
                <a:latin typeface="Arial" panose="020B0604020202020204" pitchFamily="34" charset="0"/>
                <a:cs typeface="Arial" panose="020B0604020202020204" pitchFamily="34" charset="0"/>
              </a:rPr>
              <a:t>Report any damage real or suspected to your supervisor or manager;</a:t>
            </a:r>
          </a:p>
          <a:p>
            <a:pPr marL="285750" indent="-285750">
              <a:buClr>
                <a:srgbClr val="0068C6"/>
              </a:buClr>
              <a:buFont typeface="Arial" panose="020B0604020202020204" pitchFamily="34" charset="0"/>
              <a:buChar char="•"/>
            </a:pPr>
            <a:r>
              <a:rPr lang="en-GB" altLang="en-US" b="1" dirty="0">
                <a:solidFill>
                  <a:srgbClr val="FF0000"/>
                </a:solidFill>
                <a:latin typeface="Arial" panose="020B0604020202020204" pitchFamily="34" charset="0"/>
                <a:cs typeface="Arial" panose="020B0604020202020204" pitchFamily="34" charset="0"/>
              </a:rPr>
              <a:t>NEVER USE </a:t>
            </a:r>
            <a:r>
              <a:rPr lang="en-GB" altLang="en-US" dirty="0">
                <a:solidFill>
                  <a:srgbClr val="002060"/>
                </a:solidFill>
                <a:latin typeface="Arial" panose="020B0604020202020204" pitchFamily="34" charset="0"/>
                <a:cs typeface="Arial" panose="020B0604020202020204" pitchFamily="34" charset="0"/>
              </a:rPr>
              <a:t>compressed air to clean down your clothes as serious injury can be caused by even a small direct pressure on the body;</a:t>
            </a:r>
          </a:p>
          <a:p>
            <a:pPr marL="285750" indent="-285750">
              <a:buClr>
                <a:srgbClr val="0068C6"/>
              </a:buClr>
              <a:buFont typeface="Arial" panose="020B0604020202020204" pitchFamily="34" charset="0"/>
              <a:buChar char="•"/>
            </a:pPr>
            <a:r>
              <a:rPr lang="en-GB" altLang="en-US" dirty="0">
                <a:solidFill>
                  <a:srgbClr val="002060"/>
                </a:solidFill>
                <a:latin typeface="Arial" panose="020B0604020202020204" pitchFamily="34" charset="0"/>
                <a:cs typeface="Arial" panose="020B0604020202020204" pitchFamily="34" charset="0"/>
              </a:rPr>
              <a:t>Always use safety glasses when using the air-line, to prevent particles entering your eyes.</a:t>
            </a:r>
          </a:p>
          <a:p>
            <a:pPr marL="285750" indent="-285750">
              <a:lnSpc>
                <a:spcPct val="90000"/>
              </a:lnSpc>
              <a:buClr>
                <a:srgbClr val="0068C6"/>
              </a:buClr>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196096"/>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lvl="0">
              <a:defRPr/>
            </a:pPr>
            <a:r>
              <a:rPr lang="en-GB" sz="2400" dirty="0">
                <a:latin typeface="Tw Cen MT" panose="020B0602020104020603" pitchFamily="34" charset="0"/>
              </a:rPr>
              <a:t>Display Screen Equipment (DSE)</a:t>
            </a:r>
            <a:endParaRPr kumimoji="0" lang="en-GB" sz="2400" b="0" i="0" u="none" strike="noStrike" kern="1200" cap="none" spc="0" normalizeH="0" baseline="0" noProof="0" dirty="0">
              <a:ln>
                <a:noFill/>
              </a:ln>
              <a:effectLst/>
              <a:uLnTx/>
              <a:uFillTx/>
              <a:latin typeface="Tw Cen MT" panose="020B0602020104020603" pitchFamily="34" charset="0"/>
            </a:endParaRPr>
          </a:p>
        </p:txBody>
      </p:sp>
      <p:sp>
        <p:nvSpPr>
          <p:cNvPr id="3" name="Rectangle 2"/>
          <p:cNvSpPr/>
          <p:nvPr/>
        </p:nvSpPr>
        <p:spPr>
          <a:xfrm>
            <a:off x="2157263" y="3288083"/>
            <a:ext cx="7925413" cy="2336024"/>
          </a:xfrm>
          <a:prstGeom prst="rect">
            <a:avLst/>
          </a:prstGeom>
        </p:spPr>
        <p:txBody>
          <a:bodyPr wrap="square">
            <a:spAutoFit/>
          </a:bodyPr>
          <a:lstStyle/>
          <a:p>
            <a:pPr>
              <a:lnSpc>
                <a:spcPct val="90000"/>
              </a:lnSpc>
              <a:buClr>
                <a:srgbClr val="0068C6"/>
              </a:buClr>
            </a:pPr>
            <a:r>
              <a:rPr lang="en-GB" altLang="en-US" dirty="0">
                <a:solidFill>
                  <a:srgbClr val="002060"/>
                </a:solidFill>
                <a:latin typeface="Arial" panose="020B0604020202020204" pitchFamily="34" charset="0"/>
                <a:cs typeface="Arial" panose="020B0604020202020204" pitchFamily="34" charset="0"/>
              </a:rPr>
              <a:t>Display Screen Equipment (DSE) is included in the Health and Safety Regulation (1992) to protect workers from health risks when working with laptops, PCs, smartphones and tablets. </a:t>
            </a:r>
          </a:p>
          <a:p>
            <a:pPr>
              <a:lnSpc>
                <a:spcPct val="90000"/>
              </a:lnSpc>
              <a:buClr>
                <a:srgbClr val="0068C6"/>
              </a:buClr>
            </a:pPr>
            <a:endParaRPr lang="en-GB" altLang="en-US" dirty="0">
              <a:solidFill>
                <a:srgbClr val="FF0000"/>
              </a:solidFill>
              <a:latin typeface="Arial" panose="020B0604020202020204" pitchFamily="34" charset="0"/>
              <a:cs typeface="Arial" panose="020B0604020202020204" pitchFamily="34" charset="0"/>
            </a:endParaRPr>
          </a:p>
          <a:p>
            <a:pPr>
              <a:lnSpc>
                <a:spcPct val="90000"/>
              </a:lnSpc>
              <a:buClr>
                <a:srgbClr val="0068C6"/>
              </a:buClr>
            </a:pPr>
            <a:r>
              <a:rPr lang="en-GB" altLang="en-US" dirty="0">
                <a:solidFill>
                  <a:srgbClr val="002060"/>
                </a:solidFill>
                <a:latin typeface="Arial" panose="020B0604020202020204" pitchFamily="34" charset="0"/>
                <a:cs typeface="Arial" panose="020B0604020202020204" pitchFamily="34" charset="0"/>
              </a:rPr>
              <a:t>People who habitually use DSE should be trained in how to minimise risks. A DSE assessment will be conducted for all “users” (more than 2 hours per day).</a:t>
            </a:r>
          </a:p>
          <a:p>
            <a:pPr>
              <a:lnSpc>
                <a:spcPct val="90000"/>
              </a:lnSpc>
              <a:buClr>
                <a:srgbClr val="0068C6"/>
              </a:buClr>
            </a:pPr>
            <a:endParaRPr lang="en-GB" altLang="en-US" dirty="0">
              <a:solidFill>
                <a:srgbClr val="002060"/>
              </a:solidFill>
              <a:latin typeface="Arial" panose="020B0604020202020204" pitchFamily="34" charset="0"/>
              <a:cs typeface="Arial" panose="020B0604020202020204" pitchFamily="34" charset="0"/>
            </a:endParaRPr>
          </a:p>
          <a:p>
            <a:pPr>
              <a:lnSpc>
                <a:spcPct val="90000"/>
              </a:lnSpc>
              <a:buClr>
                <a:srgbClr val="0068C6"/>
              </a:buClr>
            </a:pPr>
            <a:r>
              <a:rPr lang="en-GB" altLang="en-US" dirty="0">
                <a:solidFill>
                  <a:srgbClr val="002060"/>
                </a:solidFill>
                <a:latin typeface="Arial" panose="020B0604020202020204" pitchFamily="34" charset="0"/>
                <a:cs typeface="Arial" panose="020B0604020202020204" pitchFamily="34" charset="0"/>
              </a:rPr>
              <a:t>DSE assessments will be completed online through effective software.</a:t>
            </a:r>
          </a:p>
        </p:txBody>
      </p:sp>
      <p:pic>
        <p:nvPicPr>
          <p:cNvPr id="1026" name="Picture 2" descr="Image result for dse assessment 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37723" y="76106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6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9"/>
          <p:cNvSpPr>
            <a:spLocks noChangeArrowheads="1"/>
          </p:cNvSpPr>
          <p:nvPr/>
        </p:nvSpPr>
        <p:spPr bwMode="auto">
          <a:xfrm>
            <a:off x="1033153" y="940665"/>
            <a:ext cx="1080488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600" dirty="0">
              <a:cs typeface="Arial" panose="020B0604020202020204" pitchFamily="34" charset="0"/>
            </a:endParaRPr>
          </a:p>
          <a:p>
            <a:pPr>
              <a:spcBef>
                <a:spcPct val="0"/>
              </a:spcBef>
              <a:buNone/>
            </a:pPr>
            <a:r>
              <a:rPr lang="en-GB" altLang="en-US" sz="2400" b="1" dirty="0">
                <a:solidFill>
                  <a:srgbClr val="002060"/>
                </a:solidFill>
                <a:cs typeface="Arial" panose="020B0604020202020204" pitchFamily="34" charset="0"/>
              </a:rPr>
              <a:t>Employers are required to assess the noise levels to which their employees are exposed.</a:t>
            </a:r>
          </a:p>
          <a:p>
            <a:pPr>
              <a:spcBef>
                <a:spcPct val="0"/>
              </a:spcBef>
              <a:buNone/>
            </a:pPr>
            <a:endParaRPr lang="en-GB" altLang="en-US" sz="2000" dirty="0">
              <a:solidFill>
                <a:srgbClr val="002060"/>
              </a:solidFill>
              <a:cs typeface="Arial" panose="020B0604020202020204" pitchFamily="34" charset="0"/>
            </a:endParaRPr>
          </a:p>
          <a:p>
            <a:pPr>
              <a:spcBef>
                <a:spcPct val="0"/>
              </a:spcBef>
            </a:pPr>
            <a:r>
              <a:rPr lang="en-GB" altLang="en-US" sz="1800" dirty="0">
                <a:solidFill>
                  <a:srgbClr val="002060"/>
                </a:solidFill>
                <a:cs typeface="Arial" panose="020B0604020202020204" pitchFamily="34" charset="0"/>
              </a:rPr>
              <a:t>  Scheduled Assessments are conducted to ascertain </a:t>
            </a:r>
            <a:r>
              <a:rPr lang="en-GB" altLang="en-US" sz="1800" dirty="0">
                <a:solidFill>
                  <a:schemeClr val="accent6">
                    <a:lumMod val="75000"/>
                  </a:schemeClr>
                </a:solidFill>
                <a:cs typeface="Arial" panose="020B0604020202020204" pitchFamily="34" charset="0"/>
              </a:rPr>
              <a:t>noise</a:t>
            </a:r>
            <a:r>
              <a:rPr lang="en-GB" altLang="en-US" sz="1800" dirty="0">
                <a:solidFill>
                  <a:srgbClr val="002060"/>
                </a:solidFill>
                <a:cs typeface="Arial" panose="020B0604020202020204" pitchFamily="34" charset="0"/>
              </a:rPr>
              <a:t> levels and </a:t>
            </a:r>
            <a:r>
              <a:rPr lang="en-GB" altLang="en-US" sz="1800" dirty="0">
                <a:solidFill>
                  <a:schemeClr val="accent6">
                    <a:lumMod val="75000"/>
                  </a:schemeClr>
                </a:solidFill>
                <a:cs typeface="Arial" panose="020B0604020202020204" pitchFamily="34" charset="0"/>
              </a:rPr>
              <a:t>ear</a:t>
            </a:r>
            <a:r>
              <a:rPr lang="en-GB" altLang="en-US" sz="1800" dirty="0">
                <a:solidFill>
                  <a:srgbClr val="FF0000"/>
                </a:solidFill>
                <a:cs typeface="Arial" panose="020B0604020202020204" pitchFamily="34" charset="0"/>
              </a:rPr>
              <a:t> </a:t>
            </a:r>
            <a:r>
              <a:rPr lang="en-GB" altLang="en-US" sz="1800" dirty="0">
                <a:solidFill>
                  <a:srgbClr val="002060"/>
                </a:solidFill>
                <a:cs typeface="Arial" panose="020B0604020202020204" pitchFamily="34" charset="0"/>
              </a:rPr>
              <a:t>protection will  be  provided</a:t>
            </a:r>
          </a:p>
          <a:p>
            <a:pPr>
              <a:spcBef>
                <a:spcPct val="0"/>
              </a:spcBef>
              <a:buNone/>
            </a:pPr>
            <a:r>
              <a:rPr lang="en-GB" altLang="en-US" sz="1800" dirty="0">
                <a:solidFill>
                  <a:srgbClr val="002060"/>
                </a:solidFill>
                <a:cs typeface="Arial" panose="020B0604020202020204" pitchFamily="34" charset="0"/>
              </a:rPr>
              <a:t>   where applicable (80dBA) + (85dBA);</a:t>
            </a:r>
          </a:p>
          <a:p>
            <a:pPr>
              <a:spcBef>
                <a:spcPct val="0"/>
              </a:spcBef>
            </a:pPr>
            <a:r>
              <a:rPr lang="en-GB" altLang="en-US" sz="1800" dirty="0">
                <a:solidFill>
                  <a:srgbClr val="002060"/>
                </a:solidFill>
                <a:cs typeface="Arial" panose="020B0604020202020204" pitchFamily="34" charset="0"/>
              </a:rPr>
              <a:t>  You have a duty to use personal ear protectors when required;</a:t>
            </a:r>
          </a:p>
          <a:p>
            <a:pPr>
              <a:spcBef>
                <a:spcPct val="0"/>
              </a:spcBef>
            </a:pPr>
            <a:r>
              <a:rPr lang="en-GB" altLang="en-US" sz="1800" dirty="0">
                <a:solidFill>
                  <a:srgbClr val="002060"/>
                </a:solidFill>
                <a:cs typeface="Arial" panose="020B0604020202020204" pitchFamily="34" charset="0"/>
              </a:rPr>
              <a:t>  Remember – noise induced hearing damage is irreversible;</a:t>
            </a:r>
          </a:p>
          <a:p>
            <a:pPr>
              <a:spcBef>
                <a:spcPct val="0"/>
              </a:spcBef>
            </a:pPr>
            <a:r>
              <a:rPr lang="en-GB" altLang="en-US" sz="1800" dirty="0">
                <a:solidFill>
                  <a:srgbClr val="002060"/>
                </a:solidFill>
                <a:cs typeface="Arial" panose="020B0604020202020204" pitchFamily="34" charset="0"/>
              </a:rPr>
              <a:t>  Once you’ve lost your hearing, it’s gone forever.</a:t>
            </a:r>
          </a:p>
          <a:p>
            <a:pPr>
              <a:spcBef>
                <a:spcPct val="0"/>
              </a:spcBef>
              <a:buFontTx/>
              <a:buNone/>
            </a:pPr>
            <a:r>
              <a:rPr lang="en-GB" altLang="en-US" sz="2400" dirty="0">
                <a:solidFill>
                  <a:schemeClr val="accent2"/>
                </a:solidFill>
                <a:cs typeface="Arial" panose="020B0604020202020204" pitchFamily="34" charset="0"/>
              </a:rPr>
              <a:t>		</a:t>
            </a:r>
          </a:p>
          <a:p>
            <a:pPr>
              <a:spcBef>
                <a:spcPct val="0"/>
              </a:spcBef>
              <a:buFontTx/>
              <a:buNone/>
            </a:pPr>
            <a:r>
              <a:rPr lang="en-GB" altLang="en-US" sz="1200" dirty="0">
                <a:cs typeface="Arial" panose="020B0604020202020204" pitchFamily="34" charset="0"/>
              </a:rPr>
              <a:t>			</a:t>
            </a:r>
          </a:p>
        </p:txBody>
      </p:sp>
      <p:pic>
        <p:nvPicPr>
          <p:cNvPr id="209924" name="Picture 8" descr="ma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991" y="4240432"/>
            <a:ext cx="1894241" cy="192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13" descr="MUFF-H9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519" y="4240433"/>
            <a:ext cx="1894241" cy="1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6" name="Picture 15" descr="products%255CSAFETY%2520PRODUCT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3065" y="4240432"/>
            <a:ext cx="1894241" cy="19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7" name="Picture 17" descr="FAM_ROCK_BAND_HEARING_PROTEC-2838">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101" y="4268761"/>
            <a:ext cx="1923608" cy="192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Noise</a:t>
            </a:r>
          </a:p>
        </p:txBody>
      </p:sp>
    </p:spTree>
    <p:extLst>
      <p:ext uri="{BB962C8B-B14F-4D97-AF65-F5344CB8AC3E}">
        <p14:creationId xmlns:p14="http://schemas.microsoft.com/office/powerpoint/2010/main" val="326863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32652" y="1182382"/>
            <a:ext cx="8958600" cy="4525962"/>
          </a:xfrm>
        </p:spPr>
        <p:txBody>
          <a:bodyPr>
            <a:normAutofit lnSpcReduction="10000"/>
          </a:bodyPr>
          <a:lstStyle/>
          <a:p>
            <a:pPr marL="0" indent="0">
              <a:buNone/>
            </a:pPr>
            <a:r>
              <a:rPr lang="en-GB" altLang="en-US" sz="2400" b="1" dirty="0">
                <a:solidFill>
                  <a:srgbClr val="002060"/>
                </a:solidFill>
                <a:latin typeface="Arial" panose="020B0604020202020204" pitchFamily="34" charset="0"/>
                <a:cs typeface="Arial" panose="020B0604020202020204" pitchFamily="34" charset="0"/>
              </a:rPr>
              <a:t>Legislation requires employers to risk assess the manual handling activities to protect employees:</a:t>
            </a:r>
          </a:p>
          <a:p>
            <a:r>
              <a:rPr lang="en-GB" altLang="en-US" sz="1800" b="1" dirty="0">
                <a:solidFill>
                  <a:srgbClr val="002060"/>
                </a:solidFill>
                <a:latin typeface="Arial" panose="020B0604020202020204" pitchFamily="34" charset="0"/>
                <a:cs typeface="Arial" panose="020B0604020202020204" pitchFamily="34" charset="0"/>
              </a:rPr>
              <a:t>Avoid</a:t>
            </a:r>
            <a:r>
              <a:rPr lang="en-GB" altLang="en-US" sz="1800" dirty="0">
                <a:solidFill>
                  <a:srgbClr val="002060"/>
                </a:solidFill>
                <a:latin typeface="Arial" panose="020B0604020202020204" pitchFamily="34" charset="0"/>
                <a:cs typeface="Arial" panose="020B0604020202020204" pitchFamily="34" charset="0"/>
              </a:rPr>
              <a:t> – The need for hazardous manual handling (SFARP);</a:t>
            </a:r>
          </a:p>
          <a:p>
            <a:r>
              <a:rPr lang="en-GB" altLang="en-US" sz="1800" b="1" dirty="0">
                <a:solidFill>
                  <a:srgbClr val="002060"/>
                </a:solidFill>
                <a:latin typeface="Arial" panose="020B0604020202020204" pitchFamily="34" charset="0"/>
                <a:cs typeface="Arial" panose="020B0604020202020204" pitchFamily="34" charset="0"/>
              </a:rPr>
              <a:t>Access</a:t>
            </a:r>
            <a:r>
              <a:rPr lang="en-GB" altLang="en-US" sz="1800" dirty="0">
                <a:solidFill>
                  <a:srgbClr val="002060"/>
                </a:solidFill>
                <a:latin typeface="Arial" panose="020B0604020202020204" pitchFamily="34" charset="0"/>
                <a:cs typeface="Arial" panose="020B0604020202020204" pitchFamily="34" charset="0"/>
              </a:rPr>
              <a:t> – The risk of injury from any hazardous manual handling that </a:t>
            </a:r>
            <a:r>
              <a:rPr lang="en-GB" altLang="en-US" sz="1800" dirty="0">
                <a:solidFill>
                  <a:schemeClr val="accent6">
                    <a:lumMod val="75000"/>
                  </a:schemeClr>
                </a:solidFill>
                <a:latin typeface="Arial" panose="020B0604020202020204" pitchFamily="34" charset="0"/>
                <a:cs typeface="Arial" panose="020B0604020202020204" pitchFamily="34" charset="0"/>
              </a:rPr>
              <a:t>can’t</a:t>
            </a:r>
            <a:r>
              <a:rPr lang="en-GB" altLang="en-US" sz="1800" dirty="0">
                <a:solidFill>
                  <a:srgbClr val="FF0000"/>
                </a:solidFill>
                <a:latin typeface="Arial" panose="020B0604020202020204" pitchFamily="34" charset="0"/>
                <a:cs typeface="Arial" panose="020B0604020202020204" pitchFamily="34" charset="0"/>
              </a:rPr>
              <a:t> </a:t>
            </a:r>
            <a:r>
              <a:rPr lang="en-GB" altLang="en-US" sz="1800" dirty="0">
                <a:solidFill>
                  <a:srgbClr val="002060"/>
                </a:solidFill>
                <a:latin typeface="Arial" panose="020B0604020202020204" pitchFamily="34" charset="0"/>
                <a:cs typeface="Arial" panose="020B0604020202020204" pitchFamily="34" charset="0"/>
              </a:rPr>
              <a:t>be avoided;</a:t>
            </a:r>
          </a:p>
          <a:p>
            <a:r>
              <a:rPr lang="en-GB" altLang="en-US" sz="1800" b="1" dirty="0">
                <a:solidFill>
                  <a:srgbClr val="002060"/>
                </a:solidFill>
                <a:latin typeface="Arial" panose="020B0604020202020204" pitchFamily="34" charset="0"/>
                <a:cs typeface="Arial" panose="020B0604020202020204" pitchFamily="34" charset="0"/>
              </a:rPr>
              <a:t>Reduce</a:t>
            </a:r>
            <a:r>
              <a:rPr lang="en-GB" altLang="en-US" sz="1800" dirty="0">
                <a:solidFill>
                  <a:srgbClr val="002060"/>
                </a:solidFill>
                <a:latin typeface="Arial" panose="020B0604020202020204" pitchFamily="34" charset="0"/>
                <a:cs typeface="Arial" panose="020B0604020202020204" pitchFamily="34" charset="0"/>
              </a:rPr>
              <a:t> – The risk of injury from hazardous manual handling (SFARP).</a:t>
            </a:r>
          </a:p>
          <a:p>
            <a:endParaRPr lang="en-GB" altLang="en-US" sz="1800" dirty="0">
              <a:solidFill>
                <a:srgbClr val="002060"/>
              </a:solidFill>
              <a:latin typeface="Arial" panose="020B0604020202020204" pitchFamily="34" charset="0"/>
              <a:cs typeface="Arial" panose="020B0604020202020204" pitchFamily="34" charset="0"/>
            </a:endParaRPr>
          </a:p>
          <a:p>
            <a:pPr marL="0" indent="0">
              <a:buNone/>
            </a:pPr>
            <a:r>
              <a:rPr lang="en-GB" altLang="en-US" sz="2400" b="1" dirty="0">
                <a:solidFill>
                  <a:srgbClr val="002060"/>
                </a:solidFill>
                <a:latin typeface="Arial" panose="020B0604020202020204" pitchFamily="34" charset="0"/>
                <a:cs typeface="Arial" panose="020B0604020202020204" pitchFamily="34" charset="0"/>
              </a:rPr>
              <a:t>Employees have the following responsibilities:</a:t>
            </a:r>
          </a:p>
          <a:p>
            <a:r>
              <a:rPr lang="en-GB" altLang="en-US" sz="1800" dirty="0">
                <a:solidFill>
                  <a:srgbClr val="002060"/>
                </a:solidFill>
                <a:latin typeface="Arial" panose="020B0604020202020204" pitchFamily="34" charset="0"/>
                <a:cs typeface="Arial" panose="020B0604020202020204" pitchFamily="34" charset="0"/>
              </a:rPr>
              <a:t>To follow appropriate systems of work laid down for their safety;</a:t>
            </a:r>
          </a:p>
          <a:p>
            <a:r>
              <a:rPr lang="en-GB" altLang="en-US" sz="1800" dirty="0">
                <a:solidFill>
                  <a:srgbClr val="002060"/>
                </a:solidFill>
                <a:latin typeface="Arial" panose="020B0604020202020204" pitchFamily="34" charset="0"/>
                <a:cs typeface="Arial" panose="020B0604020202020204" pitchFamily="34" charset="0"/>
              </a:rPr>
              <a:t>Make proper use of work equipment provided for their safety;</a:t>
            </a:r>
          </a:p>
          <a:p>
            <a:r>
              <a:rPr lang="en-GB" altLang="en-US" sz="1800" dirty="0">
                <a:solidFill>
                  <a:srgbClr val="002060"/>
                </a:solidFill>
                <a:latin typeface="Arial" panose="020B0604020202020204" pitchFamily="34" charset="0"/>
                <a:cs typeface="Arial" panose="020B0604020202020204" pitchFamily="34" charset="0"/>
              </a:rPr>
              <a:t>Co-operate with their employer on health and safety matters;</a:t>
            </a:r>
          </a:p>
          <a:p>
            <a:r>
              <a:rPr lang="en-GB" altLang="en-US" sz="1800" dirty="0">
                <a:solidFill>
                  <a:schemeClr val="accent6">
                    <a:lumMod val="75000"/>
                  </a:schemeClr>
                </a:solidFill>
                <a:latin typeface="Arial" panose="020B0604020202020204" pitchFamily="34" charset="0"/>
                <a:cs typeface="Arial" panose="020B0604020202020204" pitchFamily="34" charset="0"/>
              </a:rPr>
              <a:t>Inform</a:t>
            </a:r>
            <a:r>
              <a:rPr lang="en-GB" altLang="en-US" sz="1800" dirty="0">
                <a:solidFill>
                  <a:srgbClr val="FF0000"/>
                </a:solidFill>
                <a:latin typeface="Arial" panose="020B0604020202020204" pitchFamily="34" charset="0"/>
                <a:cs typeface="Arial" panose="020B0604020202020204" pitchFamily="34" charset="0"/>
              </a:rPr>
              <a:t> </a:t>
            </a:r>
            <a:r>
              <a:rPr lang="en-GB" altLang="en-US" sz="1800" dirty="0">
                <a:solidFill>
                  <a:srgbClr val="002060"/>
                </a:solidFill>
                <a:latin typeface="Arial" panose="020B0604020202020204" pitchFamily="34" charset="0"/>
                <a:cs typeface="Arial" panose="020B0604020202020204" pitchFamily="34" charset="0"/>
              </a:rPr>
              <a:t>the employer if they have </a:t>
            </a:r>
            <a:r>
              <a:rPr lang="en-GB" altLang="en-US" sz="1800" dirty="0">
                <a:solidFill>
                  <a:schemeClr val="accent6">
                    <a:lumMod val="75000"/>
                  </a:schemeClr>
                </a:solidFill>
                <a:latin typeface="Arial" panose="020B0604020202020204" pitchFamily="34" charset="0"/>
                <a:cs typeface="Arial" panose="020B0604020202020204" pitchFamily="34" charset="0"/>
              </a:rPr>
              <a:t>identified any </a:t>
            </a:r>
            <a:r>
              <a:rPr lang="en-GB" altLang="en-US" sz="1800" dirty="0">
                <a:solidFill>
                  <a:srgbClr val="002060"/>
                </a:solidFill>
                <a:latin typeface="Arial" panose="020B0604020202020204" pitchFamily="34" charset="0"/>
                <a:cs typeface="Arial" panose="020B0604020202020204" pitchFamily="34" charset="0"/>
              </a:rPr>
              <a:t>hazardous handling activities;</a:t>
            </a:r>
          </a:p>
          <a:p>
            <a:r>
              <a:rPr lang="en-GB" altLang="en-US" sz="1800" dirty="0">
                <a:solidFill>
                  <a:srgbClr val="002060"/>
                </a:solidFill>
                <a:latin typeface="Arial" panose="020B0604020202020204" pitchFamily="34" charset="0"/>
                <a:cs typeface="Arial" panose="020B0604020202020204" pitchFamily="34" charset="0"/>
              </a:rPr>
              <a:t>Take care to ensure that their activities do not </a:t>
            </a:r>
            <a:r>
              <a:rPr lang="en-GB" altLang="en-US" sz="1800" dirty="0">
                <a:solidFill>
                  <a:schemeClr val="accent6">
                    <a:lumMod val="75000"/>
                  </a:schemeClr>
                </a:solidFill>
                <a:latin typeface="Arial" panose="020B0604020202020204" pitchFamily="34" charset="0"/>
                <a:cs typeface="Arial" panose="020B0604020202020204" pitchFamily="34" charset="0"/>
              </a:rPr>
              <a:t>put</a:t>
            </a:r>
            <a:r>
              <a:rPr lang="en-GB" altLang="en-US" sz="1800" dirty="0">
                <a:solidFill>
                  <a:srgbClr val="002060"/>
                </a:solidFill>
                <a:latin typeface="Arial" panose="020B0604020202020204" pitchFamily="34" charset="0"/>
                <a:cs typeface="Arial" panose="020B0604020202020204" pitchFamily="34" charset="0"/>
              </a:rPr>
              <a:t> others at risk.</a:t>
            </a:r>
            <a:endParaRPr lang="en-GB" altLang="en-US" sz="1800" b="1" u="sng" dirty="0">
              <a:solidFill>
                <a:srgbClr val="002060"/>
              </a:solidFill>
              <a:latin typeface="Arial" panose="020B0604020202020204" pitchFamily="34" charset="0"/>
              <a:cs typeface="Arial" panose="020B0604020202020204" pitchFamily="34" charset="0"/>
            </a:endParaRPr>
          </a:p>
          <a:p>
            <a:endParaRPr lang="en-GB" altLang="en-US" sz="2000" b="1" u="sng"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Material Handling</a:t>
            </a:r>
          </a:p>
        </p:txBody>
      </p:sp>
    </p:spTree>
    <p:extLst>
      <p:ext uri="{BB962C8B-B14F-4D97-AF65-F5344CB8AC3E}">
        <p14:creationId xmlns:p14="http://schemas.microsoft.com/office/powerpoint/2010/main" val="360109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95920" y="1833018"/>
            <a:ext cx="8958600" cy="4525962"/>
          </a:xfrm>
        </p:spPr>
        <p:txBody>
          <a:bodyPr>
            <a:normAutofit/>
          </a:bodyPr>
          <a:lstStyle/>
          <a:p>
            <a:pPr marL="0" indent="0">
              <a:buNone/>
            </a:pPr>
            <a:r>
              <a:rPr lang="en-GB" altLang="en-US" sz="2400" b="1" dirty="0">
                <a:solidFill>
                  <a:srgbClr val="002060"/>
                </a:solidFill>
                <a:latin typeface="Arial" panose="020B0604020202020204" pitchFamily="34" charset="0"/>
                <a:cs typeface="Arial" panose="020B0604020202020204" pitchFamily="34" charset="0"/>
              </a:rPr>
              <a:t>Generally the regulations require that lifting equipment provided for us to work is:</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Strong and stable enough for the particular use and marked to indicate safe working loads;</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Positioned and installed to minimise any risk;</a:t>
            </a:r>
          </a:p>
          <a:p>
            <a:pPr>
              <a:buClr>
                <a:srgbClr val="0068C6"/>
              </a:buClr>
            </a:pPr>
            <a:r>
              <a:rPr lang="en-GB" altLang="en-US" sz="1800" dirty="0">
                <a:solidFill>
                  <a:schemeClr val="accent6">
                    <a:lumMod val="75000"/>
                  </a:schemeClr>
                </a:solidFill>
                <a:latin typeface="Arial" panose="020B0604020202020204" pitchFamily="34" charset="0"/>
                <a:cs typeface="Arial" panose="020B0604020202020204" pitchFamily="34" charset="0"/>
              </a:rPr>
              <a:t>U</a:t>
            </a:r>
            <a:r>
              <a:rPr lang="en-GB" altLang="en-US" sz="1800" dirty="0">
                <a:solidFill>
                  <a:srgbClr val="002060"/>
                </a:solidFill>
                <a:latin typeface="Arial" panose="020B0604020202020204" pitchFamily="34" charset="0"/>
                <a:cs typeface="Arial" panose="020B0604020202020204" pitchFamily="34" charset="0"/>
              </a:rPr>
              <a:t>sed safely i.e. the work planned is organised and performed by a competent person;</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Subject to ongoing through examination and, where appropriate, inspection by competent people;</a:t>
            </a:r>
            <a:endParaRPr lang="en-GB" altLang="en-US" sz="1800" b="1" dirty="0">
              <a:solidFill>
                <a:srgbClr val="FF0000"/>
              </a:solidFill>
              <a:latin typeface="Arial" panose="020B0604020202020204" pitchFamily="34" charset="0"/>
              <a:cs typeface="Arial" panose="020B0604020202020204" pitchFamily="34" charset="0"/>
            </a:endParaRPr>
          </a:p>
          <a:p>
            <a:pPr>
              <a:buClr>
                <a:srgbClr val="0068C6"/>
              </a:buClr>
            </a:pPr>
            <a:r>
              <a:rPr lang="en-GB" altLang="en-US" sz="2000" b="1" dirty="0">
                <a:solidFill>
                  <a:srgbClr val="FF0000"/>
                </a:solidFill>
                <a:latin typeface="Arial" panose="020B0604020202020204" pitchFamily="34" charset="0"/>
                <a:cs typeface="Arial" panose="020B0604020202020204" pitchFamily="34" charset="0"/>
              </a:rPr>
              <a:t>NO UNAUTHORISED </a:t>
            </a:r>
            <a:r>
              <a:rPr lang="en-GB" altLang="en-US" sz="1800" dirty="0">
                <a:solidFill>
                  <a:srgbClr val="002060"/>
                </a:solidFill>
                <a:latin typeface="Arial" panose="020B0604020202020204" pitchFamily="34" charset="0"/>
                <a:cs typeface="Arial" panose="020B0604020202020204" pitchFamily="34" charset="0"/>
              </a:rPr>
              <a:t>persons will be allowed to drive or operate fork lift trucks;</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Special arrangements apply to drivers that work with transport as training and authorisation are required;</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Always be aware of fork lift trucks, some are battery powered and run silently.</a:t>
            </a:r>
          </a:p>
          <a:p>
            <a:endParaRPr lang="en-GB" altLang="en-US" sz="2000" b="1" u="sng"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774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Lifting Equipment &amp; Fork lift Trucks</a:t>
            </a:r>
          </a:p>
        </p:txBody>
      </p:sp>
      <p:pic>
        <p:nvPicPr>
          <p:cNvPr id="8" name="Picture 8"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970" y="609055"/>
            <a:ext cx="14605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5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1829" y="94395"/>
            <a:ext cx="11135442" cy="461665"/>
          </a:xfrm>
          <a:prstGeom prst="rect">
            <a:avLst/>
          </a:prstGeom>
          <a:noFill/>
        </p:spPr>
        <p:txBody>
          <a:bodyPr wrap="square" rtlCol="0">
            <a:spAutoFit/>
          </a:bodyPr>
          <a:lstStyle/>
          <a:p>
            <a:pPr lvl="0">
              <a:defRPr/>
            </a:pPr>
            <a:r>
              <a:rPr lang="en-GB" sz="2400" dirty="0">
                <a:latin typeface="Tw Cen MT" panose="020B0602020104020603" pitchFamily="34" charset="0"/>
                <a:cs typeface="Arial" panose="020B0604020202020204" pitchFamily="34" charset="0"/>
              </a:rPr>
              <a:t>Introduction Safe Start</a:t>
            </a:r>
            <a:endPar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p:txBody>
      </p:sp>
      <p:sp>
        <p:nvSpPr>
          <p:cNvPr id="6" name="Content Placeholder 2"/>
          <p:cNvSpPr>
            <a:spLocks noGrp="1"/>
          </p:cNvSpPr>
          <p:nvPr>
            <p:ph idx="1"/>
          </p:nvPr>
        </p:nvSpPr>
        <p:spPr>
          <a:xfrm>
            <a:off x="795075" y="1156614"/>
            <a:ext cx="10515600" cy="4351338"/>
          </a:xfrm>
        </p:spPr>
        <p:txBody>
          <a:bodyPr/>
          <a:lstStyle/>
          <a:p>
            <a:pPr marL="0" indent="0">
              <a:buNone/>
            </a:pPr>
            <a:r>
              <a:rPr lang="en-GB" altLang="en-US" sz="2400" dirty="0">
                <a:solidFill>
                  <a:srgbClr val="002060"/>
                </a:solidFill>
                <a:latin typeface="Arial" panose="020B0604020202020204" pitchFamily="34" charset="0"/>
                <a:cs typeface="Arial" panose="020B0604020202020204" pitchFamily="34" charset="0"/>
              </a:rPr>
              <a:t>Induction is conducted in two stages:</a:t>
            </a:r>
          </a:p>
          <a:p>
            <a:pPr marL="0" indent="0">
              <a:buNone/>
            </a:pPr>
            <a:endParaRPr lang="en-GB" altLang="en-US" dirty="0">
              <a:solidFill>
                <a:srgbClr val="002060"/>
              </a:solidFill>
              <a:latin typeface="Arial" panose="020B0604020202020204" pitchFamily="34" charset="0"/>
              <a:cs typeface="Arial" panose="020B0604020202020204" pitchFamily="34" charset="0"/>
            </a:endParaRPr>
          </a:p>
          <a:p>
            <a:pPr marL="0" indent="0">
              <a:buNone/>
            </a:pPr>
            <a:r>
              <a:rPr lang="en-GB" altLang="en-US" sz="1800" dirty="0">
                <a:solidFill>
                  <a:srgbClr val="002060"/>
                </a:solidFill>
                <a:latin typeface="Arial" panose="020B0604020202020204" pitchFamily="34" charset="0"/>
                <a:cs typeface="Arial" panose="020B0604020202020204" pitchFamily="34" charset="0"/>
              </a:rPr>
              <a:t>Stage One (Conducted at business location)</a:t>
            </a:r>
          </a:p>
          <a:p>
            <a:pPr lvl="1"/>
            <a:r>
              <a:rPr lang="en-GB" altLang="en-US" sz="1800" dirty="0">
                <a:solidFill>
                  <a:srgbClr val="002060"/>
                </a:solidFill>
                <a:latin typeface="Arial" panose="020B0604020202020204" pitchFamily="34" charset="0"/>
                <a:cs typeface="Arial" panose="020B0604020202020204" pitchFamily="34" charset="0"/>
              </a:rPr>
              <a:t>Induction DVD;</a:t>
            </a:r>
          </a:p>
          <a:p>
            <a:pPr lvl="1"/>
            <a:r>
              <a:rPr lang="en-GB" altLang="en-US" sz="1800" dirty="0">
                <a:solidFill>
                  <a:srgbClr val="002060"/>
                </a:solidFill>
                <a:latin typeface="Arial" panose="020B0604020202020204" pitchFamily="34" charset="0"/>
                <a:cs typeface="Arial" panose="020B0604020202020204" pitchFamily="34" charset="0"/>
              </a:rPr>
              <a:t>Basic Overview of Company Procedures &amp; HSQE Arrangements;</a:t>
            </a:r>
          </a:p>
          <a:p>
            <a:pPr lvl="1"/>
            <a:r>
              <a:rPr lang="en-GB" altLang="en-US" sz="1800" dirty="0">
                <a:solidFill>
                  <a:srgbClr val="002060"/>
                </a:solidFill>
                <a:latin typeface="Arial" panose="020B0604020202020204" pitchFamily="34" charset="0"/>
                <a:cs typeface="Arial" panose="020B0604020202020204" pitchFamily="34" charset="0"/>
              </a:rPr>
              <a:t>Issue Personal Protective Equipment (PPE) and other equipment – if required;</a:t>
            </a:r>
          </a:p>
          <a:p>
            <a:pPr lvl="1"/>
            <a:r>
              <a:rPr lang="en-GB" altLang="en-US" sz="1800" dirty="0">
                <a:solidFill>
                  <a:srgbClr val="002060"/>
                </a:solidFill>
                <a:latin typeface="Arial" panose="020B0604020202020204" pitchFamily="34" charset="0"/>
                <a:cs typeface="Arial" panose="020B0604020202020204" pitchFamily="34" charset="0"/>
              </a:rPr>
              <a:t>Employee Handbook.</a:t>
            </a:r>
          </a:p>
          <a:p>
            <a:pPr lvl="1"/>
            <a:endParaRPr lang="en-GB" altLang="en-US" sz="1800" dirty="0">
              <a:solidFill>
                <a:srgbClr val="002060"/>
              </a:solidFill>
              <a:latin typeface="Arial" panose="020B0604020202020204" pitchFamily="34" charset="0"/>
              <a:cs typeface="Arial" panose="020B0604020202020204" pitchFamily="34" charset="0"/>
            </a:endParaRPr>
          </a:p>
          <a:p>
            <a:pPr marL="0" indent="0">
              <a:buNone/>
            </a:pPr>
            <a:r>
              <a:rPr lang="en-GB" altLang="en-US" sz="1800" dirty="0">
                <a:solidFill>
                  <a:srgbClr val="002060"/>
                </a:solidFill>
                <a:latin typeface="Arial" panose="020B0604020202020204" pitchFamily="34" charset="0"/>
                <a:cs typeface="Arial" panose="020B0604020202020204" pitchFamily="34" charset="0"/>
              </a:rPr>
              <a:t>Stage Two (Conducted centrally)</a:t>
            </a:r>
          </a:p>
          <a:p>
            <a:pPr lvl="1"/>
            <a:r>
              <a:rPr lang="en-GB" altLang="en-US" sz="1800" dirty="0">
                <a:solidFill>
                  <a:srgbClr val="002060"/>
                </a:solidFill>
                <a:latin typeface="Arial" panose="020B0604020202020204" pitchFamily="34" charset="0"/>
                <a:cs typeface="Arial" panose="020B0604020202020204" pitchFamily="34" charset="0"/>
              </a:rPr>
              <a:t>Comprehensive Health, Safety, Quality &amp; Environmental Training (Practical &amp; Theoretical).</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093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12103" y="740593"/>
            <a:ext cx="9234431" cy="4525962"/>
          </a:xfrm>
        </p:spPr>
        <p:txBody>
          <a:bodyPr>
            <a:normAutofit/>
          </a:bodyPr>
          <a:lstStyle/>
          <a:p>
            <a:pPr>
              <a:buClr>
                <a:srgbClr val="0068C6"/>
              </a:buClr>
              <a:buFontTx/>
              <a:buChar char="•"/>
            </a:pPr>
            <a:endParaRPr lang="en-GB" altLang="en-US" sz="2000" dirty="0">
              <a:latin typeface="Arial" panose="020B0604020202020204" pitchFamily="34" charset="0"/>
              <a:cs typeface="Arial" panose="020B0604020202020204" pitchFamily="34" charset="0"/>
            </a:endParaRPr>
          </a:p>
          <a:p>
            <a:pPr>
              <a:buClr>
                <a:srgbClr val="0068C6"/>
              </a:buClr>
              <a:buFontTx/>
              <a:buChar char="•"/>
            </a:pPr>
            <a:r>
              <a:rPr lang="en-GB" altLang="en-US" sz="2000" b="1" dirty="0">
                <a:solidFill>
                  <a:srgbClr val="FF0000"/>
                </a:solidFill>
                <a:latin typeface="Arial" panose="020B0604020202020204" pitchFamily="34" charset="0"/>
                <a:cs typeface="Arial" panose="020B0604020202020204" pitchFamily="34" charset="0"/>
              </a:rPr>
              <a:t>NO UNAUTHORISED </a:t>
            </a:r>
            <a:r>
              <a:rPr lang="en-GB" altLang="en-US" sz="1800" dirty="0">
                <a:solidFill>
                  <a:srgbClr val="002060"/>
                </a:solidFill>
                <a:latin typeface="Arial" panose="020B0604020202020204" pitchFamily="34" charset="0"/>
                <a:cs typeface="Arial" panose="020B0604020202020204" pitchFamily="34" charset="0"/>
              </a:rPr>
              <a:t>persons will be allowed to operate Scissor lift or Genie lift;</a:t>
            </a:r>
          </a:p>
          <a:p>
            <a:pPr algn="just">
              <a:buClr>
                <a:srgbClr val="0068C6"/>
              </a:buClr>
              <a:buFontTx/>
              <a:buChar char="•"/>
            </a:pPr>
            <a:r>
              <a:rPr lang="en-GB" altLang="en-US" sz="1800" dirty="0">
                <a:solidFill>
                  <a:srgbClr val="002060"/>
                </a:solidFill>
                <a:latin typeface="Arial" panose="020B0604020202020204" pitchFamily="34" charset="0"/>
                <a:cs typeface="Arial" panose="020B0604020202020204" pitchFamily="34" charset="0"/>
              </a:rPr>
              <a:t>Mobile elevating work platforms (MEWPs) offer group fall protection for workers required to carry out work at high level e.g. fitting cables/pipe work at or above ceiling level.</a:t>
            </a:r>
            <a:endParaRPr lang="en-GB" altLang="en-US" sz="2000" b="1" u="sng"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Mobile Elevation Work Platforms</a:t>
            </a:r>
          </a:p>
        </p:txBody>
      </p:sp>
      <p:pic>
        <p:nvPicPr>
          <p:cNvPr id="9" name="Picture 22" descr="http://www.495rental.com/images/scissorlif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866" y="2540865"/>
            <a:ext cx="2538155" cy="352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8" descr="http://www.recruitandtrain.com/construction/images/mew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542" y="2497972"/>
            <a:ext cx="1863000" cy="356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85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idx="1"/>
          </p:nvPr>
        </p:nvSpPr>
        <p:spPr>
          <a:xfrm>
            <a:off x="1095177" y="1217981"/>
            <a:ext cx="9628217" cy="4386162"/>
          </a:xfrm>
        </p:spPr>
        <p:txBody>
          <a:bodyPr/>
          <a:lstStyle/>
          <a:p>
            <a:pPr marL="0" indent="0">
              <a:buClr>
                <a:srgbClr val="0068C6"/>
              </a:buClr>
              <a:buNone/>
            </a:pPr>
            <a:r>
              <a:rPr lang="en-GB" altLang="en-US" sz="2000" b="1" dirty="0">
                <a:solidFill>
                  <a:srgbClr val="FF0000"/>
                </a:solidFill>
                <a:latin typeface="Arial" panose="020B0604020202020204" pitchFamily="34" charset="0"/>
                <a:cs typeface="Arial" panose="020B0604020202020204" pitchFamily="34" charset="0"/>
              </a:rPr>
              <a:t>NO UNAUTHORISED </a:t>
            </a:r>
            <a:r>
              <a:rPr lang="en-GB" altLang="en-US" sz="1800" dirty="0">
                <a:solidFill>
                  <a:srgbClr val="002060"/>
                </a:solidFill>
                <a:latin typeface="Arial" panose="020B0604020202020204" pitchFamily="34" charset="0"/>
                <a:cs typeface="Arial" panose="020B0604020202020204" pitchFamily="34" charset="0"/>
              </a:rPr>
              <a:t>persons will be allowed to drive vehicles on company business.</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All employees must adhere to the company vehicle policy.</a:t>
            </a:r>
          </a:p>
          <a:p>
            <a:pPr lvl="1">
              <a:buClr>
                <a:srgbClr val="0068C6"/>
              </a:buClr>
            </a:pPr>
            <a:r>
              <a:rPr lang="en-GB" altLang="en-US" sz="1800" dirty="0">
                <a:solidFill>
                  <a:srgbClr val="002060"/>
                </a:solidFill>
                <a:latin typeface="Arial" panose="020B0604020202020204" pitchFamily="34" charset="0"/>
                <a:cs typeface="Arial" panose="020B0604020202020204" pitchFamily="34" charset="0"/>
              </a:rPr>
              <a:t>No Smoking;</a:t>
            </a:r>
          </a:p>
          <a:p>
            <a:pPr lvl="1">
              <a:buClr>
                <a:srgbClr val="0068C6"/>
              </a:buClr>
            </a:pPr>
            <a:r>
              <a:rPr lang="en-GB" altLang="en-US" sz="1800" dirty="0">
                <a:solidFill>
                  <a:srgbClr val="002060"/>
                </a:solidFill>
                <a:latin typeface="Arial" panose="020B0604020202020204" pitchFamily="34" charset="0"/>
                <a:cs typeface="Arial" panose="020B0604020202020204" pitchFamily="34" charset="0"/>
              </a:rPr>
              <a:t>Maintenance / Cleanliness;</a:t>
            </a:r>
          </a:p>
          <a:p>
            <a:pPr lvl="1">
              <a:buClr>
                <a:srgbClr val="0068C6"/>
              </a:buClr>
            </a:pPr>
            <a:r>
              <a:rPr lang="en-GB" altLang="en-US" sz="1800" dirty="0">
                <a:solidFill>
                  <a:srgbClr val="002060"/>
                </a:solidFill>
                <a:latin typeface="Arial" panose="020B0604020202020204" pitchFamily="34" charset="0"/>
                <a:cs typeface="Arial" panose="020B0604020202020204" pitchFamily="34" charset="0"/>
              </a:rPr>
              <a:t>Loading / Towing;</a:t>
            </a:r>
          </a:p>
          <a:p>
            <a:pPr lvl="1">
              <a:buClr>
                <a:srgbClr val="0068C6"/>
              </a:buClr>
            </a:pPr>
            <a:r>
              <a:rPr lang="en-GB" altLang="en-US" sz="1800" dirty="0">
                <a:solidFill>
                  <a:srgbClr val="002060"/>
                </a:solidFill>
                <a:latin typeface="Arial" panose="020B0604020202020204" pitchFamily="34" charset="0"/>
                <a:cs typeface="Arial" panose="020B0604020202020204" pitchFamily="34" charset="0"/>
              </a:rPr>
              <a:t>Licence / Vehicle Checks.   </a:t>
            </a:r>
            <a:r>
              <a:rPr lang="en-GB" altLang="en-US" sz="1800" dirty="0">
                <a:latin typeface="Arial" panose="020B0604020202020204" pitchFamily="34" charset="0"/>
                <a:cs typeface="Arial" panose="020B0604020202020204" pitchFamily="34" charset="0"/>
              </a:rPr>
              <a:t> </a:t>
            </a:r>
          </a:p>
          <a:p>
            <a:pPr marL="0" indent="0">
              <a:buClr>
                <a:srgbClr val="0068C6"/>
              </a:buClr>
              <a:buNone/>
            </a:pPr>
            <a:r>
              <a:rPr lang="en-GB" altLang="en-US" sz="1800" dirty="0">
                <a:solidFill>
                  <a:srgbClr val="002060"/>
                </a:solidFill>
                <a:latin typeface="Arial" panose="020B0604020202020204" pitchFamily="34" charset="0"/>
                <a:cs typeface="Arial" panose="020B0604020202020204" pitchFamily="34" charset="0"/>
              </a:rPr>
              <a:t>Regular vehicle checks will be arranged by your line manager.</a:t>
            </a:r>
          </a:p>
          <a:p>
            <a:pPr>
              <a:buClr>
                <a:srgbClr val="0068C6"/>
              </a:buClr>
            </a:pPr>
            <a:endParaRPr lang="en-GB" altLang="en-US" sz="2200" dirty="0">
              <a:latin typeface="Arial" panose="020B0604020202020204" pitchFamily="34" charset="0"/>
              <a:cs typeface="Arial" panose="020B0604020202020204" pitchFamily="34" charset="0"/>
            </a:endParaRPr>
          </a:p>
          <a:p>
            <a:pPr marL="0" indent="0">
              <a:buClr>
                <a:srgbClr val="0068C6"/>
              </a:buClr>
              <a:buNone/>
            </a:pPr>
            <a:r>
              <a:rPr lang="en-GB" altLang="en-US" sz="1800" dirty="0">
                <a:solidFill>
                  <a:srgbClr val="002060"/>
                </a:solidFill>
                <a:latin typeface="Arial" panose="020B0604020202020204" pitchFamily="34" charset="0"/>
                <a:cs typeface="Arial" panose="020B0604020202020204" pitchFamily="34" charset="0"/>
              </a:rPr>
              <a:t>Personnel vehicles used on company business must be taxed, mot’d and insured for company business</a:t>
            </a:r>
          </a:p>
          <a:p>
            <a:pPr>
              <a:buFont typeface="Wingdings" panose="05000000000000000000" pitchFamily="2" charset="2"/>
              <a:buNone/>
            </a:pPr>
            <a:endParaRPr lang="en-GB" altLang="en-US" sz="2000" i="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Driving &amp; Vehicles</a:t>
            </a:r>
          </a:p>
        </p:txBody>
      </p:sp>
    </p:spTree>
    <p:extLst>
      <p:ext uri="{BB962C8B-B14F-4D97-AF65-F5344CB8AC3E}">
        <p14:creationId xmlns:p14="http://schemas.microsoft.com/office/powerpoint/2010/main" val="116863482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a:spLocks noGrp="1"/>
          </p:cNvSpPr>
          <p:nvPr>
            <p:ph idx="1"/>
          </p:nvPr>
        </p:nvSpPr>
        <p:spPr>
          <a:xfrm>
            <a:off x="3636541" y="1122206"/>
            <a:ext cx="6737448" cy="4525963"/>
          </a:xfrm>
        </p:spPr>
        <p:txBody>
          <a:bodyPr>
            <a:normAutofit fontScale="92500"/>
          </a:bodyPr>
          <a:lstStyle/>
          <a:p>
            <a:pPr marL="0" indent="0">
              <a:buNone/>
            </a:pPr>
            <a:r>
              <a:rPr lang="en-GB" altLang="en-US" sz="2600" b="1" dirty="0">
                <a:solidFill>
                  <a:srgbClr val="FF0000"/>
                </a:solidFill>
                <a:latin typeface="Arial" panose="020B0604020202020204" pitchFamily="34" charset="0"/>
                <a:cs typeface="Arial" panose="020B0604020202020204" pitchFamily="34" charset="0"/>
              </a:rPr>
              <a:t>YOU</a:t>
            </a:r>
            <a:r>
              <a:rPr lang="en-GB" altLang="en-US" sz="2600" dirty="0">
                <a:solidFill>
                  <a:srgbClr val="FF0000"/>
                </a:solidFill>
                <a:latin typeface="Arial" panose="020B0604020202020204" pitchFamily="34" charset="0"/>
                <a:cs typeface="Arial" panose="020B0604020202020204" pitchFamily="34" charset="0"/>
              </a:rPr>
              <a:t> must do all that is reasonably practicable to prevent anyone falling.</a:t>
            </a:r>
          </a:p>
          <a:p>
            <a:pPr marL="0" indent="0">
              <a:buNone/>
            </a:pPr>
            <a:endParaRPr lang="en-GB" altLang="en-US" sz="2000" b="1" dirty="0">
              <a:solidFill>
                <a:srgbClr val="002060"/>
              </a:solidFill>
              <a:latin typeface="Arial" panose="020B0604020202020204" pitchFamily="34" charset="0"/>
              <a:cs typeface="Arial" panose="020B0604020202020204" pitchFamily="34" charset="0"/>
            </a:endParaRPr>
          </a:p>
          <a:p>
            <a:pPr marL="0" indent="0">
              <a:buNone/>
            </a:pPr>
            <a:r>
              <a:rPr lang="en-GB" altLang="en-US" sz="2400" b="1" dirty="0">
                <a:solidFill>
                  <a:srgbClr val="002060"/>
                </a:solidFill>
                <a:latin typeface="Arial" panose="020B0604020202020204" pitchFamily="34" charset="0"/>
                <a:cs typeface="Arial" panose="020B0604020202020204" pitchFamily="34" charset="0"/>
              </a:rPr>
              <a:t>Employees have the following responsibilities:</a:t>
            </a:r>
          </a:p>
          <a:p>
            <a:pPr marL="0" indent="0">
              <a:buNone/>
            </a:pPr>
            <a:endParaRPr lang="en-GB" altLang="en-US" sz="2000" dirty="0">
              <a:solidFill>
                <a:srgbClr val="002060"/>
              </a:solidFill>
              <a:latin typeface="Arial" panose="020B0604020202020204" pitchFamily="34" charset="0"/>
              <a:cs typeface="Arial" panose="020B0604020202020204" pitchFamily="34" charset="0"/>
            </a:endParaRPr>
          </a:p>
          <a:p>
            <a:r>
              <a:rPr lang="en-GB" altLang="en-US" sz="1800" dirty="0">
                <a:solidFill>
                  <a:srgbClr val="002060"/>
                </a:solidFill>
                <a:latin typeface="Arial" panose="020B0604020202020204" pitchFamily="34" charset="0"/>
                <a:cs typeface="Arial" panose="020B0604020202020204" pitchFamily="34" charset="0"/>
              </a:rPr>
              <a:t>To follow appropriate systems of work laid down for their safety;</a:t>
            </a:r>
          </a:p>
          <a:p>
            <a:r>
              <a:rPr lang="en-GB" altLang="en-US" sz="1800" dirty="0">
                <a:solidFill>
                  <a:srgbClr val="002060"/>
                </a:solidFill>
                <a:latin typeface="Arial" panose="020B0604020202020204" pitchFamily="34" charset="0"/>
                <a:cs typeface="Arial" panose="020B0604020202020204" pitchFamily="34" charset="0"/>
              </a:rPr>
              <a:t>Make proper use of work equipment provided for their safety;</a:t>
            </a:r>
          </a:p>
          <a:p>
            <a:r>
              <a:rPr lang="en-GB" altLang="en-US" sz="1800" dirty="0">
                <a:solidFill>
                  <a:srgbClr val="002060"/>
                </a:solidFill>
                <a:latin typeface="Arial" panose="020B0604020202020204" pitchFamily="34" charset="0"/>
                <a:cs typeface="Arial" panose="020B0604020202020204" pitchFamily="34" charset="0"/>
              </a:rPr>
              <a:t>Co-operate with their employer on health and safety matters;</a:t>
            </a:r>
          </a:p>
          <a:p>
            <a:r>
              <a:rPr lang="en-GB" altLang="en-US" sz="1800" dirty="0">
                <a:solidFill>
                  <a:srgbClr val="002060"/>
                </a:solidFill>
                <a:latin typeface="Arial" panose="020B0604020202020204" pitchFamily="34" charset="0"/>
                <a:cs typeface="Arial" panose="020B0604020202020204" pitchFamily="34" charset="0"/>
              </a:rPr>
              <a:t>Informs the employer if they have identify hazardous handling activities;</a:t>
            </a:r>
          </a:p>
          <a:p>
            <a:r>
              <a:rPr lang="en-GB" altLang="en-US" sz="1800" dirty="0">
                <a:solidFill>
                  <a:srgbClr val="002060"/>
                </a:solidFill>
                <a:latin typeface="Arial" panose="020B0604020202020204" pitchFamily="34" charset="0"/>
                <a:cs typeface="Arial" panose="020B0604020202020204" pitchFamily="34" charset="0"/>
              </a:rPr>
              <a:t>Take care to ensure that their activities do not put others at risk.</a:t>
            </a:r>
            <a:endParaRPr lang="en-GB" altLang="en-US" sz="1800" b="1" u="sng" dirty="0">
              <a:solidFill>
                <a:srgbClr val="002060"/>
              </a:solidFill>
              <a:latin typeface="Arial" panose="020B0604020202020204" pitchFamily="34" charset="0"/>
              <a:cs typeface="Arial" panose="020B0604020202020204" pitchFamily="34" charset="0"/>
            </a:endParaRPr>
          </a:p>
          <a:p>
            <a:endParaRPr lang="en-GB" alt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Working At Height and House</a:t>
            </a:r>
            <a:r>
              <a:rPr kumimoji="0" lang="en-GB" sz="2400" b="0" i="0" u="none" strike="noStrike" kern="1200" cap="none" spc="0" normalizeH="0" noProof="0" dirty="0">
                <a:ln>
                  <a:noFill/>
                </a:ln>
                <a:effectLst/>
                <a:uLnTx/>
                <a:uFillTx/>
                <a:latin typeface="Tw Cen MT" panose="020B0602020104020603" pitchFamily="34" charset="0"/>
                <a:cs typeface="Arial" panose="020B0604020202020204" pitchFamily="34" charset="0"/>
              </a:rPr>
              <a:t> Keeping</a:t>
            </a:r>
            <a:endPar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383" y="1386526"/>
            <a:ext cx="26384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48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a:spLocks noGrp="1"/>
          </p:cNvSpPr>
          <p:nvPr>
            <p:ph idx="1"/>
          </p:nvPr>
        </p:nvSpPr>
        <p:spPr>
          <a:xfrm>
            <a:off x="943897" y="1022555"/>
            <a:ext cx="9158953" cy="4965290"/>
          </a:xfrm>
        </p:spPr>
        <p:txBody>
          <a:bodyPr>
            <a:normAutofit fontScale="92500" lnSpcReduction="20000"/>
          </a:bodyPr>
          <a:lstStyle/>
          <a:p>
            <a:pPr marL="0" indent="0">
              <a:buNone/>
              <a:defRPr/>
            </a:pPr>
            <a:r>
              <a:rPr lang="en-GB" altLang="en-US" sz="2400" b="1" dirty="0">
                <a:solidFill>
                  <a:srgbClr val="002060"/>
                </a:solidFill>
                <a:latin typeface="Arial" panose="020B0604020202020204" pitchFamily="34" charset="0"/>
                <a:cs typeface="Arial" panose="020B0604020202020204" pitchFamily="34" charset="0"/>
              </a:rPr>
              <a:t>Ladders</a:t>
            </a:r>
          </a:p>
          <a:p>
            <a:pPr>
              <a:defRPr/>
            </a:pPr>
            <a:r>
              <a:rPr lang="en-US" sz="1900" dirty="0">
                <a:solidFill>
                  <a:srgbClr val="002060"/>
                </a:solidFill>
                <a:latin typeface="Arial" panose="020B0604020202020204" pitchFamily="34" charset="0"/>
                <a:cs typeface="Arial" panose="020B0604020202020204" pitchFamily="34" charset="0"/>
              </a:rPr>
              <a:t>Using Portable Metal / Other Ladders;</a:t>
            </a:r>
          </a:p>
          <a:p>
            <a:pPr>
              <a:defRPr/>
            </a:pPr>
            <a:r>
              <a:rPr lang="en-US" sz="1900" dirty="0">
                <a:solidFill>
                  <a:srgbClr val="002060"/>
                </a:solidFill>
                <a:latin typeface="Arial" panose="020B0604020202020204" pitchFamily="34" charset="0"/>
                <a:cs typeface="Arial" panose="020B0604020202020204" pitchFamily="34" charset="0"/>
              </a:rPr>
              <a:t>Ladders must be maintained in good, usable condition at all times;</a:t>
            </a:r>
          </a:p>
          <a:p>
            <a:pPr>
              <a:defRPr/>
            </a:pPr>
            <a:r>
              <a:rPr lang="en-US" sz="1900" dirty="0">
                <a:solidFill>
                  <a:srgbClr val="002060"/>
                </a:solidFill>
                <a:latin typeface="Arial" panose="020B0604020202020204" pitchFamily="34" charset="0"/>
                <a:cs typeface="Arial" panose="020B0604020202020204" pitchFamily="34" charset="0"/>
              </a:rPr>
              <a:t>Footed at all times or tied off at the top;</a:t>
            </a:r>
          </a:p>
          <a:p>
            <a:pPr>
              <a:defRPr/>
            </a:pPr>
            <a:r>
              <a:rPr lang="en-US" sz="1900" dirty="0">
                <a:solidFill>
                  <a:srgbClr val="002060"/>
                </a:solidFill>
                <a:latin typeface="Arial" panose="020B0604020202020204" pitchFamily="34" charset="0"/>
                <a:cs typeface="Arial" panose="020B0604020202020204" pitchFamily="34" charset="0"/>
              </a:rPr>
              <a:t>Used on suitable ground conditions;</a:t>
            </a:r>
          </a:p>
          <a:p>
            <a:pPr>
              <a:defRPr/>
            </a:pPr>
            <a:r>
              <a:rPr lang="en-US" sz="1900" dirty="0">
                <a:solidFill>
                  <a:srgbClr val="002060"/>
                </a:solidFill>
                <a:latin typeface="Arial" panose="020B0604020202020204" pitchFamily="34" charset="0"/>
                <a:cs typeface="Arial" panose="020B0604020202020204" pitchFamily="34" charset="0"/>
              </a:rPr>
              <a:t>Metal ladders cannot be used during electrical work.</a:t>
            </a:r>
          </a:p>
          <a:p>
            <a:pPr>
              <a:defRPr/>
            </a:pPr>
            <a:endParaRPr lang="en-GB" sz="2000" dirty="0">
              <a:solidFill>
                <a:srgbClr val="002060"/>
              </a:solidFill>
              <a:latin typeface="Arial" panose="020B0604020202020204" pitchFamily="34" charset="0"/>
              <a:cs typeface="Arial" panose="020B0604020202020204" pitchFamily="34" charset="0"/>
            </a:endParaRPr>
          </a:p>
          <a:p>
            <a:pPr marL="0" indent="0">
              <a:lnSpc>
                <a:spcPct val="120000"/>
              </a:lnSpc>
              <a:buNone/>
            </a:pPr>
            <a:r>
              <a:rPr lang="en-GB" altLang="en-US" sz="2600" b="1" dirty="0">
                <a:solidFill>
                  <a:srgbClr val="002060"/>
                </a:solidFill>
                <a:latin typeface="Arial" panose="020B0604020202020204" pitchFamily="34" charset="0"/>
                <a:cs typeface="Arial" panose="020B0604020202020204" pitchFamily="34" charset="0"/>
              </a:rPr>
              <a:t>Good housekeeping is considered to be the foundation of our safety programme in which everyone must play a part</a:t>
            </a:r>
            <a:r>
              <a:rPr lang="en-GB" altLang="en-US" sz="2000" dirty="0">
                <a:solidFill>
                  <a:srgbClr val="002060"/>
                </a:solidFill>
                <a:latin typeface="Arial" panose="020B0604020202020204" pitchFamily="34" charset="0"/>
                <a:cs typeface="Arial" panose="020B0604020202020204" pitchFamily="34" charset="0"/>
              </a:rPr>
              <a:t>. </a:t>
            </a:r>
          </a:p>
          <a:p>
            <a:pPr marL="0" indent="0">
              <a:lnSpc>
                <a:spcPct val="80000"/>
              </a:lnSpc>
              <a:buNone/>
            </a:pPr>
            <a:endParaRPr lang="en-GB" altLang="en-US" sz="2000" dirty="0">
              <a:solidFill>
                <a:srgbClr val="002060"/>
              </a:solidFill>
              <a:latin typeface="Arial" panose="020B0604020202020204" pitchFamily="34" charset="0"/>
              <a:cs typeface="Arial" panose="020B0604020202020204" pitchFamily="34" charset="0"/>
            </a:endParaRPr>
          </a:p>
          <a:p>
            <a:pPr marL="0" indent="0">
              <a:lnSpc>
                <a:spcPct val="80000"/>
              </a:lnSpc>
              <a:buNone/>
            </a:pPr>
            <a:r>
              <a:rPr lang="en-GB" altLang="en-US" sz="2000" dirty="0">
                <a:solidFill>
                  <a:srgbClr val="002060"/>
                </a:solidFill>
                <a:latin typeface="Arial" panose="020B0604020202020204" pitchFamily="34" charset="0"/>
                <a:cs typeface="Arial" panose="020B0604020202020204" pitchFamily="34" charset="0"/>
              </a:rPr>
              <a:t>There are arrangements for:</a:t>
            </a:r>
          </a:p>
          <a:p>
            <a:pPr>
              <a:lnSpc>
                <a:spcPct val="80000"/>
              </a:lnSpc>
            </a:pPr>
            <a:r>
              <a:rPr lang="en-GB" altLang="en-US" sz="1900" dirty="0">
                <a:solidFill>
                  <a:srgbClr val="002060"/>
                </a:solidFill>
                <a:latin typeface="Arial" panose="020B0604020202020204" pitchFamily="34" charset="0"/>
                <a:cs typeface="Arial" panose="020B0604020202020204" pitchFamily="34" charset="0"/>
              </a:rPr>
              <a:t>The proper storage of clothing, tools and waste;</a:t>
            </a:r>
          </a:p>
          <a:p>
            <a:pPr>
              <a:lnSpc>
                <a:spcPct val="80000"/>
              </a:lnSpc>
            </a:pPr>
            <a:r>
              <a:rPr lang="en-GB" altLang="en-US" sz="1900" dirty="0">
                <a:solidFill>
                  <a:srgbClr val="002060"/>
                </a:solidFill>
                <a:latin typeface="Arial" panose="020B0604020202020204" pitchFamily="34" charset="0"/>
                <a:cs typeface="Arial" panose="020B0604020202020204" pitchFamily="34" charset="0"/>
              </a:rPr>
              <a:t>The provision of adequate space for machinery;</a:t>
            </a:r>
          </a:p>
          <a:p>
            <a:pPr>
              <a:lnSpc>
                <a:spcPct val="80000"/>
              </a:lnSpc>
            </a:pPr>
            <a:r>
              <a:rPr lang="en-GB" altLang="en-US" sz="1900" dirty="0">
                <a:solidFill>
                  <a:srgbClr val="002060"/>
                </a:solidFill>
                <a:latin typeface="Arial" panose="020B0604020202020204" pitchFamily="34" charset="0"/>
                <a:cs typeface="Arial" panose="020B0604020202020204" pitchFamily="34" charset="0"/>
              </a:rPr>
              <a:t>Maintaining a clean workshop, offices and toilets;</a:t>
            </a:r>
          </a:p>
          <a:p>
            <a:pPr>
              <a:lnSpc>
                <a:spcPct val="80000"/>
              </a:lnSpc>
            </a:pPr>
            <a:r>
              <a:rPr lang="en-GB" altLang="en-US" sz="1900" dirty="0">
                <a:solidFill>
                  <a:srgbClr val="002060"/>
                </a:solidFill>
                <a:latin typeface="Arial" panose="020B0604020202020204" pitchFamily="34" charset="0"/>
                <a:cs typeface="Arial" panose="020B0604020202020204" pitchFamily="34" charset="0"/>
              </a:rPr>
              <a:t>Siting and usage of visual display units.</a:t>
            </a:r>
          </a:p>
          <a:p>
            <a:endParaRPr lang="en-GB" altLang="en-US" sz="1900"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Working At Height </a:t>
            </a:r>
            <a:r>
              <a:rPr lang="en-GB" sz="2400" dirty="0">
                <a:latin typeface="Tw Cen MT" panose="020B0602020104020603" pitchFamily="34" charset="0"/>
                <a:cs typeface="Arial" panose="020B0604020202020204" pitchFamily="34" charset="0"/>
              </a:rPr>
              <a:t>and</a:t>
            </a: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 House</a:t>
            </a:r>
            <a:r>
              <a:rPr kumimoji="0" lang="en-GB" sz="2400" b="0" i="0" u="none" strike="noStrike" kern="1200" cap="none" spc="0" normalizeH="0" noProof="0" dirty="0">
                <a:ln>
                  <a:noFill/>
                </a:ln>
                <a:effectLst/>
                <a:uLnTx/>
                <a:uFillTx/>
                <a:latin typeface="Tw Cen MT" panose="020B0602020104020603" pitchFamily="34" charset="0"/>
                <a:cs typeface="Arial" panose="020B0604020202020204" pitchFamily="34" charset="0"/>
              </a:rPr>
              <a:t> Keeping</a:t>
            </a:r>
            <a:endPar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756697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551829" y="836755"/>
            <a:ext cx="10714915" cy="5410295"/>
          </a:xfrm>
        </p:spPr>
        <p:txBody>
          <a:bodyPr>
            <a:normAutofit fontScale="85000" lnSpcReduction="20000"/>
          </a:bodyPr>
          <a:lstStyle/>
          <a:p>
            <a:pPr algn="just">
              <a:lnSpc>
                <a:spcPct val="110000"/>
              </a:lnSpc>
              <a:buClr>
                <a:srgbClr val="0068C6"/>
              </a:buClr>
            </a:pPr>
            <a:endParaRPr lang="en-GB" altLang="en-US" sz="1900" dirty="0">
              <a:solidFill>
                <a:srgbClr val="002060"/>
              </a:solidFill>
              <a:latin typeface="Arial" panose="020B0604020202020204" pitchFamily="34" charset="0"/>
              <a:cs typeface="Arial" panose="020B0604020202020204" pitchFamily="34" charset="0"/>
            </a:endParaRPr>
          </a:p>
          <a:p>
            <a:pPr algn="just">
              <a:lnSpc>
                <a:spcPct val="110000"/>
              </a:lnSpc>
              <a:buClr>
                <a:srgbClr val="0068C6"/>
              </a:buClr>
            </a:pPr>
            <a:r>
              <a:rPr lang="en-GB" altLang="en-US" sz="1900" dirty="0">
                <a:solidFill>
                  <a:srgbClr val="002060"/>
                </a:solidFill>
                <a:latin typeface="Arial" panose="020B0604020202020204" pitchFamily="34" charset="0"/>
                <a:cs typeface="Arial" panose="020B0604020202020204" pitchFamily="34" charset="0"/>
              </a:rPr>
              <a:t>Every effort is made to provide the most suitable type of personal protective equipment for the job, in consultation with both your manager and Health &amp; Safety function;</a:t>
            </a:r>
          </a:p>
          <a:p>
            <a:pPr algn="just">
              <a:lnSpc>
                <a:spcPct val="110000"/>
              </a:lnSpc>
              <a:buClr>
                <a:srgbClr val="0068C6"/>
              </a:buClr>
            </a:pPr>
            <a:r>
              <a:rPr lang="en-GB" altLang="en-US" sz="1900" dirty="0">
                <a:solidFill>
                  <a:srgbClr val="002060"/>
                </a:solidFill>
                <a:latin typeface="Arial" panose="020B0604020202020204" pitchFamily="34" charset="0"/>
                <a:cs typeface="Arial" panose="020B0604020202020204" pitchFamily="34" charset="0"/>
              </a:rPr>
              <a:t>Certain areas are designated as “eye safety” and “safety footwear” areas. In these areas eye protection and safety footwear is provided free of charge from the company and should be worn at all times;</a:t>
            </a:r>
          </a:p>
          <a:p>
            <a:pPr>
              <a:lnSpc>
                <a:spcPct val="110000"/>
              </a:lnSpc>
            </a:pPr>
            <a:r>
              <a:rPr lang="en-GB" altLang="en-US" sz="1900" dirty="0">
                <a:solidFill>
                  <a:srgbClr val="002060"/>
                </a:solidFill>
                <a:latin typeface="Arial" panose="020B0604020202020204" pitchFamily="34" charset="0"/>
                <a:cs typeface="Arial" panose="020B0604020202020204" pitchFamily="34" charset="0"/>
              </a:rPr>
              <a:t>Protective clothing, gloves and dust masks etc. may be issued to you for certain operations;</a:t>
            </a:r>
          </a:p>
          <a:p>
            <a:pPr>
              <a:lnSpc>
                <a:spcPct val="110000"/>
              </a:lnSpc>
            </a:pPr>
            <a:r>
              <a:rPr lang="en-GB" sz="1900" dirty="0">
                <a:solidFill>
                  <a:srgbClr val="002060"/>
                </a:solidFill>
                <a:latin typeface="Arial" panose="020B0604020202020204" pitchFamily="34" charset="0"/>
                <a:cs typeface="Arial" panose="020B0604020202020204" pitchFamily="34" charset="0"/>
              </a:rPr>
              <a:t>Training – most PPE can be self trained in line with the manufactures instructions;</a:t>
            </a:r>
          </a:p>
          <a:p>
            <a:pPr>
              <a:lnSpc>
                <a:spcPct val="110000"/>
              </a:lnSpc>
            </a:pPr>
            <a:r>
              <a:rPr lang="en-GB" altLang="en-US" sz="1900" dirty="0">
                <a:solidFill>
                  <a:srgbClr val="002060"/>
                </a:solidFill>
                <a:latin typeface="Arial" panose="020B0604020202020204" pitchFamily="34" charset="0"/>
                <a:cs typeface="Arial" panose="020B0604020202020204" pitchFamily="34" charset="0"/>
              </a:rPr>
              <a:t>You must inspect your PPE prior to use. Any loss or damage to equipment should be reported to your supervisor or manager immediately;</a:t>
            </a:r>
          </a:p>
          <a:p>
            <a:pPr>
              <a:lnSpc>
                <a:spcPct val="110000"/>
              </a:lnSpc>
              <a:defRPr/>
            </a:pPr>
            <a:r>
              <a:rPr lang="en-GB" sz="1900" dirty="0">
                <a:solidFill>
                  <a:srgbClr val="002060"/>
                </a:solidFill>
                <a:latin typeface="Arial" panose="020B0604020202020204" pitchFamily="34" charset="0"/>
                <a:cs typeface="Arial" panose="020B0604020202020204" pitchFamily="34" charset="0"/>
              </a:rPr>
              <a:t>CE marking – To provide evidence that it is passed to a standard.</a:t>
            </a:r>
            <a:br>
              <a:rPr lang="en-GB" sz="1900" dirty="0">
                <a:solidFill>
                  <a:srgbClr val="002060"/>
                </a:solidFill>
                <a:latin typeface="Arial" panose="020B0604020202020204" pitchFamily="34" charset="0"/>
                <a:cs typeface="Arial" panose="020B0604020202020204" pitchFamily="34" charset="0"/>
              </a:rPr>
            </a:br>
            <a:br>
              <a:rPr lang="en-GB" sz="1900" dirty="0">
                <a:solidFill>
                  <a:srgbClr val="002060"/>
                </a:solidFill>
                <a:latin typeface="Arial" panose="020B0604020202020204" pitchFamily="34" charset="0"/>
                <a:cs typeface="Arial" panose="020B0604020202020204" pitchFamily="34" charset="0"/>
              </a:rPr>
            </a:br>
            <a:br>
              <a:rPr lang="en-GB" sz="1900" dirty="0">
                <a:solidFill>
                  <a:srgbClr val="002060"/>
                </a:solidFill>
                <a:latin typeface="Arial" panose="020B0604020202020204" pitchFamily="34" charset="0"/>
                <a:cs typeface="Arial" panose="020B0604020202020204" pitchFamily="34" charset="0"/>
              </a:rPr>
            </a:br>
            <a:br>
              <a:rPr lang="en-GB" sz="1900" dirty="0">
                <a:solidFill>
                  <a:srgbClr val="002060"/>
                </a:solidFill>
                <a:latin typeface="Arial" panose="020B0604020202020204" pitchFamily="34" charset="0"/>
                <a:cs typeface="Arial" panose="020B0604020202020204" pitchFamily="34" charset="0"/>
              </a:rPr>
            </a:br>
            <a:endParaRPr lang="en-GB" sz="1900" dirty="0">
              <a:solidFill>
                <a:srgbClr val="002060"/>
              </a:solidFill>
              <a:latin typeface="Arial" panose="020B0604020202020204" pitchFamily="34" charset="0"/>
              <a:cs typeface="Arial" panose="020B0604020202020204" pitchFamily="34" charset="0"/>
            </a:endParaRPr>
          </a:p>
          <a:p>
            <a:pPr>
              <a:lnSpc>
                <a:spcPct val="110000"/>
              </a:lnSpc>
              <a:defRPr/>
            </a:pPr>
            <a:endParaRPr lang="en-GB" sz="1900" dirty="0">
              <a:solidFill>
                <a:srgbClr val="002060"/>
              </a:solidFill>
              <a:latin typeface="Arial" panose="020B0604020202020204" pitchFamily="34" charset="0"/>
              <a:cs typeface="Arial" panose="020B0604020202020204" pitchFamily="34" charset="0"/>
            </a:endParaRPr>
          </a:p>
          <a:p>
            <a:pPr>
              <a:lnSpc>
                <a:spcPct val="110000"/>
              </a:lnSpc>
            </a:pPr>
            <a:endParaRPr lang="en-GB" altLang="en-US" sz="1900" dirty="0">
              <a:solidFill>
                <a:srgbClr val="FF0000"/>
              </a:solidFill>
              <a:latin typeface="Arial" panose="020B0604020202020204" pitchFamily="34" charset="0"/>
              <a:cs typeface="Arial" panose="020B0604020202020204" pitchFamily="34" charset="0"/>
            </a:endParaRPr>
          </a:p>
          <a:p>
            <a:pPr marL="0" indent="0" algn="ctr">
              <a:lnSpc>
                <a:spcPct val="110000"/>
              </a:lnSpc>
              <a:buNone/>
            </a:pPr>
            <a:r>
              <a:rPr lang="en-GB" altLang="en-US" sz="2400" b="1" dirty="0">
                <a:solidFill>
                  <a:srgbClr val="FF0000"/>
                </a:solidFill>
                <a:latin typeface="Arial" panose="020B0604020202020204" pitchFamily="34" charset="0"/>
                <a:cs typeface="Arial" panose="020B0604020202020204" pitchFamily="34" charset="0"/>
              </a:rPr>
              <a:t>YOUR safety and the safety of OTHERS around you depends on YOU using the equipment provided.</a:t>
            </a:r>
          </a:p>
          <a:p>
            <a:pPr>
              <a:lnSpc>
                <a:spcPct val="110000"/>
              </a:lnSpc>
            </a:pPr>
            <a:endParaRPr lang="en-GB" altLang="en-US" sz="2000" dirty="0">
              <a:latin typeface="Arial" panose="020B0604020202020204" pitchFamily="34" charset="0"/>
              <a:cs typeface="Arial" panose="020B0604020202020204" pitchFamily="34" charset="0"/>
            </a:endParaRPr>
          </a:p>
          <a:p>
            <a:pPr marL="36513" indent="-36513">
              <a:lnSpc>
                <a:spcPct val="110000"/>
              </a:lnSpc>
              <a:buNone/>
            </a:pPr>
            <a:endParaRPr lang="en-US" altLang="en-US" sz="2000" dirty="0">
              <a:latin typeface="Arial" panose="020B0604020202020204" pitchFamily="34" charset="0"/>
              <a:cs typeface="Arial" panose="020B0604020202020204" pitchFamily="34" charset="0"/>
            </a:endParaRPr>
          </a:p>
        </p:txBody>
      </p:sp>
      <p:cxnSp>
        <p:nvCxnSpPr>
          <p:cNvPr id="10" name="Straight Connector 9"/>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Personal Protective Equipment (PPE)</a:t>
            </a:r>
          </a:p>
        </p:txBody>
      </p:sp>
      <p:pic>
        <p:nvPicPr>
          <p:cNvPr id="13" name="Picture 8" descr="http://cermsafety.files.wordpress.com/2010/07/p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502" y="3433571"/>
            <a:ext cx="3090863" cy="1901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98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idx="1"/>
          </p:nvPr>
        </p:nvSpPr>
        <p:spPr>
          <a:xfrm>
            <a:off x="690637" y="859204"/>
            <a:ext cx="8985280" cy="4525963"/>
          </a:xfrm>
        </p:spPr>
        <p:txBody>
          <a:bodyPr/>
          <a:lstStyle/>
          <a:p>
            <a:pPr>
              <a:buNone/>
            </a:pPr>
            <a:r>
              <a:rPr lang="en-GB" altLang="en-US" sz="2400" b="1" dirty="0">
                <a:solidFill>
                  <a:schemeClr val="accent6">
                    <a:lumMod val="75000"/>
                  </a:schemeClr>
                </a:solidFill>
                <a:latin typeface="Arial" panose="020B0604020202020204" pitchFamily="34" charset="0"/>
                <a:cs typeface="Arial" panose="020B0604020202020204" pitchFamily="34" charset="0"/>
              </a:rPr>
              <a:t>Engineers</a:t>
            </a:r>
            <a:r>
              <a:rPr lang="en-GB" altLang="en-US" sz="2400" b="1" dirty="0">
                <a:solidFill>
                  <a:srgbClr val="002060"/>
                </a:solidFill>
                <a:latin typeface="Arial" panose="020B0604020202020204" pitchFamily="34" charset="0"/>
                <a:cs typeface="Arial" panose="020B0604020202020204" pitchFamily="34" charset="0"/>
              </a:rPr>
              <a:t> or other Personnel are to familiarise themselves with:</a:t>
            </a:r>
          </a:p>
          <a:p>
            <a:pPr>
              <a:buNone/>
            </a:pPr>
            <a:endParaRPr lang="en-GB" altLang="en-US" sz="2400" b="1" dirty="0">
              <a:solidFill>
                <a:srgbClr val="002060"/>
              </a:solidFill>
              <a:latin typeface="Arial" panose="020B0604020202020204" pitchFamily="34" charset="0"/>
              <a:cs typeface="Arial" panose="020B0604020202020204" pitchFamily="34" charset="0"/>
            </a:endParaRP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Site Induction procedure;</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Site emergency procedure system &amp; plant room layout, including associated areas;</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First Aid procedures;</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Accident reporting;</a:t>
            </a:r>
          </a:p>
          <a:p>
            <a:pPr>
              <a:buClr>
                <a:srgbClr val="0068C6"/>
              </a:buClr>
            </a:pPr>
            <a:r>
              <a:rPr lang="en-GB" altLang="en-US" sz="1800" dirty="0">
                <a:solidFill>
                  <a:srgbClr val="002060"/>
                </a:solidFill>
                <a:latin typeface="Arial" panose="020B0604020202020204" pitchFamily="34" charset="0"/>
                <a:cs typeface="Arial" panose="020B0604020202020204" pitchFamily="34" charset="0"/>
              </a:rPr>
              <a:t>Local PPE Requirements.</a:t>
            </a:r>
          </a:p>
          <a:p>
            <a:pPr marL="0" indent="0">
              <a:lnSpc>
                <a:spcPct val="80000"/>
              </a:lnSpc>
              <a:buNone/>
              <a:defRPr/>
            </a:pPr>
            <a:endParaRPr lang="en-US" altLang="en-US" sz="20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Tw Cen MT" panose="020B0602020104020603" pitchFamily="34" charset="0"/>
                <a:cs typeface="Arial" panose="020B0604020202020204" pitchFamily="34" charset="0"/>
              </a:rPr>
              <a:t>Attending a Site</a:t>
            </a:r>
            <a:endPar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p:txBody>
      </p:sp>
      <p:pic>
        <p:nvPicPr>
          <p:cNvPr id="6" name="Picture 10" descr="http://i3.squidoocdn.com/resize/squidoo_images/-1/lens19486136_1337272129a-a-.jpg"/>
          <p:cNvPicPr>
            <a:picLocks noChangeAspect="1" noChangeArrowheads="1"/>
          </p:cNvPicPr>
          <p:nvPr/>
        </p:nvPicPr>
        <p:blipFill>
          <a:blip r:embed="rId3"/>
          <a:srcRect/>
          <a:stretch>
            <a:fillRect/>
          </a:stretch>
        </p:blipFill>
        <p:spPr bwMode="auto">
          <a:xfrm>
            <a:off x="6830683" y="3190356"/>
            <a:ext cx="2381250" cy="2381250"/>
          </a:xfrm>
          <a:prstGeom prst="rect">
            <a:avLst/>
          </a:prstGeom>
          <a:noFill/>
          <a:ln w="3175">
            <a:solidFill>
              <a:schemeClr val="tx1">
                <a:lumMod val="65000"/>
                <a:lumOff val="35000"/>
              </a:schemeClr>
            </a:solidFill>
          </a:ln>
        </p:spPr>
      </p:pic>
    </p:spTree>
    <p:extLst>
      <p:ext uri="{BB962C8B-B14F-4D97-AF65-F5344CB8AC3E}">
        <p14:creationId xmlns:p14="http://schemas.microsoft.com/office/powerpoint/2010/main" val="2228800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8075" y="981075"/>
            <a:ext cx="8229600" cy="4525963"/>
          </a:xfrm>
        </p:spPr>
        <p:txBody>
          <a:bodyPr>
            <a:normAutofit/>
          </a:bodyPr>
          <a:lstStyle/>
          <a:p>
            <a:pPr marL="3175" indent="7938">
              <a:defRPr/>
            </a:pP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Asbestos</a:t>
            </a:r>
          </a:p>
        </p:txBody>
      </p:sp>
      <p:sp>
        <p:nvSpPr>
          <p:cNvPr id="2" name="Rectangle 1"/>
          <p:cNvSpPr/>
          <p:nvPr/>
        </p:nvSpPr>
        <p:spPr>
          <a:xfrm>
            <a:off x="3354017" y="976165"/>
            <a:ext cx="7044249" cy="5355312"/>
          </a:xfrm>
          <a:prstGeom prst="rect">
            <a:avLst/>
          </a:prstGeom>
        </p:spPr>
        <p:txBody>
          <a:bodyPr wrap="square">
            <a:spAutoFit/>
          </a:bodyPr>
          <a:lstStyle/>
          <a:p>
            <a:pPr marL="3175" indent="7938">
              <a:spcBef>
                <a:spcPct val="0"/>
              </a:spcBef>
              <a:buNone/>
              <a:defRPr/>
            </a:pPr>
            <a:endParaRPr lang="en-GB" sz="2400" b="1" dirty="0">
              <a:solidFill>
                <a:srgbClr val="002060"/>
              </a:solidFill>
              <a:latin typeface="Arial" panose="020B0604020202020204" pitchFamily="34" charset="0"/>
              <a:cs typeface="Arial" panose="020B0604020202020204" pitchFamily="34" charset="0"/>
            </a:endParaRPr>
          </a:p>
          <a:p>
            <a:pPr marL="3175" indent="7938">
              <a:spcBef>
                <a:spcPct val="0"/>
              </a:spcBef>
              <a:buNone/>
              <a:defRPr/>
            </a:pPr>
            <a:r>
              <a:rPr lang="en-GB" sz="2400" b="1" dirty="0">
                <a:solidFill>
                  <a:srgbClr val="002060"/>
                </a:solidFill>
                <a:latin typeface="Arial" panose="020B0604020202020204" pitchFamily="34" charset="0"/>
                <a:cs typeface="Arial" panose="020B0604020202020204" pitchFamily="34" charset="0"/>
              </a:rPr>
              <a:t>Asbestos survey’s and periodic inspections are carried out:</a:t>
            </a:r>
          </a:p>
          <a:p>
            <a:pPr marL="3175" indent="7938">
              <a:spcBef>
                <a:spcPct val="0"/>
              </a:spcBef>
              <a:buNone/>
              <a:defRPr/>
            </a:pPr>
            <a:endParaRPr lang="en-GB" dirty="0">
              <a:solidFill>
                <a:srgbClr val="002060"/>
              </a:solidFill>
              <a:latin typeface="Arial" panose="020B0604020202020204" pitchFamily="34" charset="0"/>
              <a:cs typeface="Arial" panose="020B0604020202020204" pitchFamily="34" charset="0"/>
            </a:endParaRPr>
          </a:p>
          <a:p>
            <a:pPr marL="288925" indent="-285750">
              <a:spcBef>
                <a:spcPct val="0"/>
              </a:spcBef>
              <a:buFont typeface="Arial" panose="020B0604020202020204" pitchFamily="34" charset="0"/>
              <a:buChar char="•"/>
              <a:defRPr/>
            </a:pPr>
            <a:r>
              <a:rPr lang="en-GB" dirty="0">
                <a:solidFill>
                  <a:srgbClr val="002060"/>
                </a:solidFill>
                <a:latin typeface="Arial" panose="020B0604020202020204" pitchFamily="34" charset="0"/>
                <a:cs typeface="Arial" panose="020B0604020202020204" pitchFamily="34" charset="0"/>
              </a:rPr>
              <a:t>To ensure the adequate and effective control of asbestos throughout Company premises;</a:t>
            </a:r>
          </a:p>
          <a:p>
            <a:pPr marL="288925" indent="-285750">
              <a:spcBef>
                <a:spcPct val="0"/>
              </a:spcBef>
              <a:buFont typeface="Arial" panose="020B0604020202020204" pitchFamily="34" charset="0"/>
              <a:buChar char="•"/>
              <a:defRPr/>
            </a:pPr>
            <a:r>
              <a:rPr lang="en-GB" dirty="0">
                <a:solidFill>
                  <a:srgbClr val="002060"/>
                </a:solidFill>
                <a:latin typeface="Arial" panose="020B0604020202020204" pitchFamily="34" charset="0"/>
                <a:cs typeface="Arial" panose="020B0604020202020204" pitchFamily="34" charset="0"/>
              </a:rPr>
              <a:t>To ensure the risk of exposure is minimised and to comply with legislation;</a:t>
            </a:r>
          </a:p>
          <a:p>
            <a:pPr marL="288925" indent="-285750">
              <a:spcBef>
                <a:spcPct val="0"/>
              </a:spcBef>
              <a:buFont typeface="Arial" panose="020B0604020202020204" pitchFamily="34" charset="0"/>
              <a:buChar char="•"/>
              <a:defRPr/>
            </a:pPr>
            <a:r>
              <a:rPr lang="en-GB" dirty="0">
                <a:solidFill>
                  <a:srgbClr val="002060"/>
                </a:solidFill>
                <a:latin typeface="Arial" panose="020B0604020202020204" pitchFamily="34" charset="0"/>
                <a:cs typeface="Arial" panose="020B0604020202020204" pitchFamily="34" charset="0"/>
              </a:rPr>
              <a:t>All asbestos is clearly marked.</a:t>
            </a:r>
          </a:p>
          <a:p>
            <a:pPr marL="288925" indent="-285750">
              <a:spcBef>
                <a:spcPct val="0"/>
              </a:spcBef>
              <a:buFont typeface="Arial" panose="020B0604020202020204" pitchFamily="34" charset="0"/>
              <a:buChar char="•"/>
              <a:defRPr/>
            </a:pPr>
            <a:endParaRPr lang="en-GB" dirty="0">
              <a:solidFill>
                <a:srgbClr val="002060"/>
              </a:solidFill>
              <a:latin typeface="Arial" panose="020B0604020202020204" pitchFamily="34" charset="0"/>
              <a:cs typeface="Arial" panose="020B0604020202020204" pitchFamily="34" charset="0"/>
            </a:endParaRPr>
          </a:p>
          <a:p>
            <a:pPr marL="3175">
              <a:spcBef>
                <a:spcPct val="0"/>
              </a:spcBef>
              <a:defRPr/>
            </a:pPr>
            <a:r>
              <a:rPr lang="en-GB" b="1" dirty="0">
                <a:solidFill>
                  <a:srgbClr val="002060"/>
                </a:solidFill>
                <a:latin typeface="Arial" panose="020B0604020202020204" pitchFamily="34" charset="0"/>
                <a:cs typeface="Arial" panose="020B0604020202020204" pitchFamily="34" charset="0"/>
              </a:rPr>
              <a:t>It is every Employees responsibility to:</a:t>
            </a:r>
          </a:p>
          <a:p>
            <a:pPr marL="288925" indent="-285750">
              <a:spcBef>
                <a:spcPct val="0"/>
              </a:spcBef>
              <a:buFont typeface="Arial" panose="020B0604020202020204" pitchFamily="34" charset="0"/>
              <a:buChar char="•"/>
              <a:defRPr/>
            </a:pPr>
            <a:r>
              <a:rPr lang="en-GB" dirty="0">
                <a:solidFill>
                  <a:srgbClr val="002060"/>
                </a:solidFill>
                <a:latin typeface="Arial" panose="020B0604020202020204" pitchFamily="34" charset="0"/>
                <a:cs typeface="Arial" panose="020B0604020202020204" pitchFamily="34" charset="0"/>
              </a:rPr>
              <a:t>Report any identified or presumed asbestos that has been damaged;</a:t>
            </a:r>
          </a:p>
          <a:p>
            <a:pPr marL="288925" indent="-285750">
              <a:spcBef>
                <a:spcPct val="0"/>
              </a:spcBef>
              <a:buFont typeface="Arial" panose="020B0604020202020204" pitchFamily="34" charset="0"/>
              <a:buChar char="•"/>
              <a:defRPr/>
            </a:pPr>
            <a:r>
              <a:rPr lang="en-GB" dirty="0">
                <a:solidFill>
                  <a:srgbClr val="002060"/>
                </a:solidFill>
                <a:latin typeface="Arial" panose="020B0604020202020204" pitchFamily="34" charset="0"/>
                <a:cs typeface="Arial" panose="020B0604020202020204" pitchFamily="34" charset="0"/>
              </a:rPr>
              <a:t>As long as the asbestos is in good condition and it is located somewhere where it can’t be easily damaged then it shouldn’t be a risk to you.</a:t>
            </a:r>
          </a:p>
          <a:p>
            <a:pPr marL="3175" indent="7938">
              <a:spcBef>
                <a:spcPct val="0"/>
              </a:spcBef>
              <a:buNone/>
              <a:defRPr/>
            </a:pPr>
            <a:endParaRPr lang="en-GB" dirty="0">
              <a:solidFill>
                <a:srgbClr val="002060"/>
              </a:solidFill>
              <a:latin typeface="Arial" panose="020B0604020202020204" pitchFamily="34" charset="0"/>
              <a:cs typeface="Arial" panose="020B0604020202020204" pitchFamily="34" charset="0"/>
            </a:endParaRPr>
          </a:p>
          <a:p>
            <a:pPr marL="3175" indent="7938">
              <a:spcBef>
                <a:spcPct val="0"/>
              </a:spcBef>
              <a:buNone/>
              <a:defRPr/>
            </a:pPr>
            <a:endParaRPr lang="en-GB" dirty="0">
              <a:latin typeface="Arial" panose="020B0604020202020204" pitchFamily="34" charset="0"/>
              <a:cs typeface="Arial" panose="020B0604020202020204" pitchFamily="34" charset="0"/>
            </a:endParaRPr>
          </a:p>
        </p:txBody>
      </p:sp>
      <p:pic>
        <p:nvPicPr>
          <p:cNvPr id="7" name="Picture 4" descr="http://www.uksafetysigns.co.uk/low_cost_prices/wa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06" y="1459748"/>
            <a:ext cx="209073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745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idx="1"/>
          </p:nvPr>
        </p:nvSpPr>
        <p:spPr>
          <a:xfrm>
            <a:off x="835742" y="1081548"/>
            <a:ext cx="9310534" cy="4955109"/>
          </a:xfrm>
        </p:spPr>
        <p:txBody>
          <a:bodyPr>
            <a:normAutofit fontScale="85000" lnSpcReduction="10000"/>
          </a:bodyPr>
          <a:lstStyle/>
          <a:p>
            <a:pPr>
              <a:lnSpc>
                <a:spcPct val="110000"/>
              </a:lnSpc>
              <a:buFont typeface="Wingdings" panose="05000000000000000000" pitchFamily="2" charset="2"/>
              <a:buNone/>
            </a:pPr>
            <a:r>
              <a:rPr lang="en-GB" altLang="en-US" sz="2400" b="1" dirty="0">
                <a:solidFill>
                  <a:srgbClr val="002060"/>
                </a:solidFill>
                <a:latin typeface="Arial" panose="020B0604020202020204" pitchFamily="34" charset="0"/>
                <a:cs typeface="Arial" panose="020B0604020202020204" pitchFamily="34" charset="0"/>
              </a:rPr>
              <a:t>Risk Assessments</a:t>
            </a:r>
          </a:p>
          <a:p>
            <a:pPr>
              <a:lnSpc>
                <a:spcPct val="110000"/>
              </a:lnSpc>
            </a:pPr>
            <a:r>
              <a:rPr lang="en-GB" altLang="en-US" sz="1800" dirty="0">
                <a:solidFill>
                  <a:srgbClr val="002060"/>
                </a:solidFill>
                <a:latin typeface="Arial" panose="020B0604020202020204" pitchFamily="34" charset="0"/>
                <a:cs typeface="Arial" panose="020B0604020202020204" pitchFamily="34" charset="0"/>
              </a:rPr>
              <a:t>Every employer shall make a ‘suitable and sufficient’ assessment of risks to the health and safety of:</a:t>
            </a:r>
          </a:p>
          <a:p>
            <a:pPr lvl="1">
              <a:lnSpc>
                <a:spcPct val="110000"/>
              </a:lnSpc>
              <a:buClr>
                <a:schemeClr val="tx2"/>
              </a:buClr>
              <a:buFont typeface="Arial" panose="020B0604020202020204" pitchFamily="34" charset="0"/>
              <a:buChar char="•"/>
            </a:pPr>
            <a:r>
              <a:rPr lang="en-GB" altLang="en-US" sz="1800" dirty="0">
                <a:solidFill>
                  <a:srgbClr val="002060"/>
                </a:solidFill>
                <a:latin typeface="Arial" panose="020B0604020202020204" pitchFamily="34" charset="0"/>
                <a:cs typeface="Arial" panose="020B0604020202020204" pitchFamily="34" charset="0"/>
              </a:rPr>
              <a:t>Employees;</a:t>
            </a:r>
          </a:p>
          <a:p>
            <a:pPr lvl="1">
              <a:lnSpc>
                <a:spcPct val="110000"/>
              </a:lnSpc>
              <a:buClr>
                <a:schemeClr val="tx2"/>
              </a:buClr>
              <a:buFont typeface="Arial" panose="020B0604020202020204" pitchFamily="34" charset="0"/>
              <a:buChar char="•"/>
            </a:pPr>
            <a:r>
              <a:rPr lang="en-GB" altLang="en-US" sz="1800" dirty="0">
                <a:solidFill>
                  <a:srgbClr val="002060"/>
                </a:solidFill>
                <a:latin typeface="Arial" panose="020B0604020202020204" pitchFamily="34" charset="0"/>
                <a:cs typeface="Arial" panose="020B0604020202020204" pitchFamily="34" charset="0"/>
              </a:rPr>
              <a:t>Persons not in his employment;</a:t>
            </a:r>
          </a:p>
          <a:p>
            <a:pPr lvl="1">
              <a:lnSpc>
                <a:spcPct val="110000"/>
              </a:lnSpc>
              <a:buClr>
                <a:schemeClr val="tx2"/>
              </a:buClr>
              <a:buFont typeface="Arial" panose="020B0604020202020204" pitchFamily="34" charset="0"/>
              <a:buChar char="•"/>
            </a:pPr>
            <a:r>
              <a:rPr lang="en-GB" altLang="en-US" sz="1800" dirty="0">
                <a:solidFill>
                  <a:srgbClr val="002060"/>
                </a:solidFill>
                <a:latin typeface="Arial" panose="020B0604020202020204" pitchFamily="34" charset="0"/>
                <a:cs typeface="Arial" panose="020B0604020202020204" pitchFamily="34" charset="0"/>
              </a:rPr>
              <a:t>General public.</a:t>
            </a:r>
          </a:p>
          <a:p>
            <a:pPr>
              <a:lnSpc>
                <a:spcPct val="110000"/>
              </a:lnSpc>
              <a:buFont typeface="Wingdings" panose="05000000000000000000" pitchFamily="2" charset="2"/>
              <a:buNone/>
            </a:pPr>
            <a:r>
              <a:rPr lang="en-GB" altLang="en-US" sz="2400" b="1" dirty="0">
                <a:solidFill>
                  <a:srgbClr val="002060"/>
                </a:solidFill>
                <a:latin typeface="Arial" panose="020B0604020202020204" pitchFamily="34" charset="0"/>
                <a:cs typeface="Arial" panose="020B0604020202020204" pitchFamily="34" charset="0"/>
              </a:rPr>
              <a:t>Suitable and Sufficient </a:t>
            </a:r>
          </a:p>
          <a:p>
            <a:pPr lvl="1">
              <a:lnSpc>
                <a:spcPct val="110000"/>
              </a:lnSpc>
            </a:pPr>
            <a:r>
              <a:rPr lang="en-GB" altLang="en-US" sz="1800" dirty="0">
                <a:solidFill>
                  <a:srgbClr val="002060"/>
                </a:solidFill>
                <a:latin typeface="Arial" panose="020B0604020202020204" pitchFamily="34" charset="0"/>
                <a:cs typeface="Arial" panose="020B0604020202020204" pitchFamily="34" charset="0"/>
              </a:rPr>
              <a:t>Should enable the employer to identify and prioritise the measures that need to be taken;</a:t>
            </a:r>
          </a:p>
          <a:p>
            <a:pPr lvl="1">
              <a:lnSpc>
                <a:spcPct val="110000"/>
              </a:lnSpc>
            </a:pPr>
            <a:r>
              <a:rPr lang="en-GB" altLang="en-US" sz="1800" dirty="0">
                <a:solidFill>
                  <a:srgbClr val="002060"/>
                </a:solidFill>
                <a:latin typeface="Arial" panose="020B0604020202020204" pitchFamily="34" charset="0"/>
                <a:cs typeface="Arial" panose="020B0604020202020204" pitchFamily="34" charset="0"/>
              </a:rPr>
              <a:t>Should identify the significant risks arising out of or as a result of the work activity;</a:t>
            </a:r>
          </a:p>
          <a:p>
            <a:pPr lvl="1">
              <a:lnSpc>
                <a:spcPct val="110000"/>
              </a:lnSpc>
            </a:pPr>
            <a:r>
              <a:rPr lang="en-GB" altLang="en-US" sz="1800" dirty="0">
                <a:solidFill>
                  <a:srgbClr val="002060"/>
                </a:solidFill>
                <a:latin typeface="Arial" panose="020B0604020202020204" pitchFamily="34" charset="0"/>
                <a:cs typeface="Arial" panose="020B0604020202020204" pitchFamily="34" charset="0"/>
              </a:rPr>
              <a:t>Assessment Review date;</a:t>
            </a:r>
          </a:p>
          <a:p>
            <a:pPr lvl="1">
              <a:lnSpc>
                <a:spcPct val="110000"/>
              </a:lnSpc>
            </a:pPr>
            <a:r>
              <a:rPr lang="en-GB" altLang="en-US" sz="1800" dirty="0">
                <a:solidFill>
                  <a:srgbClr val="002060"/>
                </a:solidFill>
                <a:latin typeface="Arial" panose="020B0604020202020204" pitchFamily="34" charset="0"/>
                <a:cs typeface="Arial" panose="020B0604020202020204" pitchFamily="34" charset="0"/>
              </a:rPr>
              <a:t>Remember that the required actions progress must be monitored to ensure that the actions are carried out and are effective;</a:t>
            </a:r>
          </a:p>
          <a:p>
            <a:pPr lvl="1">
              <a:lnSpc>
                <a:spcPct val="110000"/>
              </a:lnSpc>
            </a:pPr>
            <a:r>
              <a:rPr lang="en-GB" altLang="en-US" sz="1800" dirty="0">
                <a:solidFill>
                  <a:srgbClr val="002060"/>
                </a:solidFill>
                <a:latin typeface="Arial" panose="020B0604020202020204" pitchFamily="34" charset="0"/>
                <a:cs typeface="Arial" panose="020B0604020202020204" pitchFamily="34" charset="0"/>
              </a:rPr>
              <a:t>A review should be undertaken following the implementation of the improved controls to assess the effectiveness and to ensure that other new risks have not evolved from these actions;</a:t>
            </a:r>
          </a:p>
          <a:p>
            <a:pPr lvl="1">
              <a:lnSpc>
                <a:spcPct val="110000"/>
              </a:lnSpc>
            </a:pPr>
            <a:r>
              <a:rPr lang="en-GB" altLang="en-US" sz="1800" dirty="0">
                <a:solidFill>
                  <a:srgbClr val="002060"/>
                </a:solidFill>
                <a:latin typeface="Arial" panose="020B0604020202020204" pitchFamily="34" charset="0"/>
                <a:cs typeface="Arial" panose="020B0604020202020204" pitchFamily="34" charset="0"/>
              </a:rPr>
              <a:t>These are located on Effective Software.</a:t>
            </a:r>
          </a:p>
          <a:p>
            <a:pPr>
              <a:lnSpc>
                <a:spcPct val="110000"/>
              </a:lnSpc>
              <a:buClr>
                <a:schemeClr val="tx2"/>
              </a:buClr>
              <a:buFont typeface="Wingdings" panose="05000000000000000000" pitchFamily="2" charset="2"/>
              <a:buNone/>
            </a:pPr>
            <a:r>
              <a:rPr lang="en-GB" altLang="en-US" sz="2000" dirty="0">
                <a:latin typeface="Arial" panose="020B0604020202020204" pitchFamily="34" charset="0"/>
                <a:cs typeface="Arial" panose="020B0604020202020204" pitchFamily="34" charset="0"/>
              </a:rPr>
              <a:t>	</a:t>
            </a:r>
            <a:endParaRPr lang="en-GB" altLang="en-US" sz="20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Risk Assessments</a:t>
            </a:r>
          </a:p>
        </p:txBody>
      </p:sp>
    </p:spTree>
    <p:extLst>
      <p:ext uri="{BB962C8B-B14F-4D97-AF65-F5344CB8AC3E}">
        <p14:creationId xmlns:p14="http://schemas.microsoft.com/office/powerpoint/2010/main" val="287062606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ea typeface="+mn-ea"/>
                <a:cs typeface="+mn-cs"/>
              </a:rPr>
              <a:t>Risk Assessment: Example</a:t>
            </a:r>
          </a:p>
        </p:txBody>
      </p:sp>
      <p:pic>
        <p:nvPicPr>
          <p:cNvPr id="8" name="Picture 7"/>
          <p:cNvPicPr>
            <a:picLocks noChangeAspect="1"/>
          </p:cNvPicPr>
          <p:nvPr/>
        </p:nvPicPr>
        <p:blipFill>
          <a:blip r:embed="rId3"/>
          <a:stretch>
            <a:fillRect/>
          </a:stretch>
        </p:blipFill>
        <p:spPr>
          <a:xfrm>
            <a:off x="865605" y="724784"/>
            <a:ext cx="8178724" cy="5773656"/>
          </a:xfrm>
          <a:prstGeom prst="rect">
            <a:avLst/>
          </a:prstGeom>
        </p:spPr>
      </p:pic>
    </p:spTree>
    <p:extLst>
      <p:ext uri="{BB962C8B-B14F-4D97-AF65-F5344CB8AC3E}">
        <p14:creationId xmlns:p14="http://schemas.microsoft.com/office/powerpoint/2010/main" val="30618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1"/>
          <p:cNvSpPr>
            <a:spLocks noGrp="1"/>
          </p:cNvSpPr>
          <p:nvPr>
            <p:ph idx="1"/>
          </p:nvPr>
        </p:nvSpPr>
        <p:spPr>
          <a:xfrm>
            <a:off x="4664103" y="1269552"/>
            <a:ext cx="4423253" cy="4664916"/>
          </a:xfrm>
        </p:spPr>
        <p:txBody>
          <a:bodyPr>
            <a:normAutofit/>
          </a:bodyPr>
          <a:lstStyle/>
          <a:p>
            <a:pPr marL="0" indent="0">
              <a:buNone/>
            </a:pPr>
            <a:r>
              <a:rPr lang="en-GB" altLang="en-US" sz="1800" dirty="0">
                <a:solidFill>
                  <a:srgbClr val="002060"/>
                </a:solidFill>
                <a:latin typeface="Arial" panose="020B0604020202020204" pitchFamily="34" charset="0"/>
                <a:cs typeface="Arial" panose="020B0604020202020204" pitchFamily="34" charset="0"/>
              </a:rPr>
              <a:t>Establishes our Commitment to Health and safety, Quality and Environment</a:t>
            </a:r>
          </a:p>
          <a:p>
            <a:r>
              <a:rPr lang="en-GB" altLang="en-US" sz="1800" dirty="0">
                <a:solidFill>
                  <a:srgbClr val="002060"/>
                </a:solidFill>
                <a:latin typeface="Arial" panose="020B0604020202020204" pitchFamily="34" charset="0"/>
                <a:cs typeface="Arial" panose="020B0604020202020204" pitchFamily="34" charset="0"/>
              </a:rPr>
              <a:t>Reviewed Annually;</a:t>
            </a:r>
          </a:p>
          <a:p>
            <a:r>
              <a:rPr lang="en-GB" altLang="en-US" sz="1800" dirty="0">
                <a:solidFill>
                  <a:srgbClr val="002060"/>
                </a:solidFill>
                <a:latin typeface="Arial" panose="020B0604020202020204" pitchFamily="34" charset="0"/>
                <a:cs typeface="Arial" panose="020B0604020202020204" pitchFamily="34" charset="0"/>
              </a:rPr>
              <a:t>Signed by the Managing Director and Senior Management Team;</a:t>
            </a:r>
          </a:p>
          <a:p>
            <a:pPr>
              <a:spcBef>
                <a:spcPct val="50000"/>
              </a:spcBef>
              <a:defRPr/>
            </a:pPr>
            <a:r>
              <a:rPr lang="en-US" altLang="en-US" sz="1800" dirty="0">
                <a:solidFill>
                  <a:srgbClr val="002060"/>
                </a:solidFill>
                <a:latin typeface="Arial" panose="020B0604020202020204" pitchFamily="34" charset="0"/>
                <a:cs typeface="Arial" panose="020B0604020202020204" pitchFamily="34" charset="0"/>
              </a:rPr>
              <a:t>Sets out your general approach and objectives (your vision) and the arrangements you have put in place for managing Health and Safety in your company;</a:t>
            </a:r>
          </a:p>
          <a:p>
            <a:pPr>
              <a:spcBef>
                <a:spcPct val="50000"/>
              </a:spcBef>
              <a:defRPr/>
            </a:pPr>
            <a:r>
              <a:rPr lang="en-US" altLang="en-US" sz="1800" dirty="0">
                <a:solidFill>
                  <a:srgbClr val="002060"/>
                </a:solidFill>
                <a:latin typeface="Arial" panose="020B0604020202020204" pitchFamily="34" charset="0"/>
                <a:cs typeface="Arial" panose="020B0604020202020204" pitchFamily="34" charset="0"/>
              </a:rPr>
              <a:t>It is a </a:t>
            </a:r>
            <a:r>
              <a:rPr lang="en-US" altLang="en-US" sz="1800" b="1" dirty="0">
                <a:solidFill>
                  <a:srgbClr val="002060"/>
                </a:solidFill>
                <a:latin typeface="Arial" panose="020B0604020202020204" pitchFamily="34" charset="0"/>
                <a:cs typeface="Arial" panose="020B0604020202020204" pitchFamily="34" charset="0"/>
              </a:rPr>
              <a:t>Company Specific </a:t>
            </a:r>
            <a:r>
              <a:rPr lang="en-US" altLang="en-US" sz="1800" dirty="0">
                <a:solidFill>
                  <a:srgbClr val="002060"/>
                </a:solidFill>
                <a:latin typeface="Arial" panose="020B0604020202020204" pitchFamily="34" charset="0"/>
                <a:cs typeface="Arial" panose="020B0604020202020204" pitchFamily="34" charset="0"/>
              </a:rPr>
              <a:t>document that says who does what, when and how.</a:t>
            </a:r>
            <a:endParaRPr lang="en-GB" altLang="en-US" sz="18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noProof="0" dirty="0">
                <a:ln>
                  <a:noFill/>
                </a:ln>
                <a:effectLst/>
                <a:uLnTx/>
                <a:uFillTx/>
                <a:latin typeface="Tw Cen MT" panose="020B0602020104020603" pitchFamily="34" charset="0"/>
                <a:cs typeface="Arial" panose="020B0604020202020204" pitchFamily="34" charset="0"/>
              </a:rPr>
              <a:t>Company Policies</a:t>
            </a:r>
            <a:endPar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p:txBody>
      </p:sp>
      <p:pic>
        <p:nvPicPr>
          <p:cNvPr id="6" name="Content Placeholder 5"/>
          <p:cNvPicPr>
            <a:picLocks noChangeAspect="1"/>
          </p:cNvPicPr>
          <p:nvPr/>
        </p:nvPicPr>
        <p:blipFill>
          <a:blip r:embed="rId3"/>
          <a:stretch>
            <a:fillRect/>
          </a:stretch>
        </p:blipFill>
        <p:spPr>
          <a:xfrm>
            <a:off x="630887" y="682659"/>
            <a:ext cx="3749995" cy="5575490"/>
          </a:xfrm>
          <a:prstGeom prst="rect">
            <a:avLst/>
          </a:prstGeom>
        </p:spPr>
      </p:pic>
    </p:spTree>
    <p:extLst>
      <p:ext uri="{BB962C8B-B14F-4D97-AF65-F5344CB8AC3E}">
        <p14:creationId xmlns:p14="http://schemas.microsoft.com/office/powerpoint/2010/main" val="35187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p:cNvCxnSpPr>
            <a:stCxn id="103" idx="2"/>
            <a:endCxn id="126" idx="0"/>
          </p:cNvCxnSpPr>
          <p:nvPr/>
        </p:nvCxnSpPr>
        <p:spPr>
          <a:xfrm>
            <a:off x="8699197" y="1330325"/>
            <a:ext cx="2381" cy="1685925"/>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96" idx="0"/>
          </p:cNvCxnSpPr>
          <p:nvPr/>
        </p:nvCxnSpPr>
        <p:spPr>
          <a:xfrm>
            <a:off x="5144786" y="1863725"/>
            <a:ext cx="8728" cy="3884613"/>
          </a:xfrm>
          <a:prstGeom prst="line">
            <a:avLst/>
          </a:prstGeom>
          <a:ln w="15875">
            <a:solidFill>
              <a:srgbClr val="BE000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9" idx="2"/>
            <a:endCxn id="47" idx="0"/>
          </p:cNvCxnSpPr>
          <p:nvPr/>
        </p:nvCxnSpPr>
        <p:spPr>
          <a:xfrm flipH="1">
            <a:off x="3347734" y="1846264"/>
            <a:ext cx="9524" cy="2848064"/>
          </a:xfrm>
          <a:prstGeom prst="line">
            <a:avLst/>
          </a:prstGeom>
          <a:ln w="15875">
            <a:solidFill>
              <a:srgbClr val="BE0000"/>
            </a:solidFill>
            <a:prstDash val="dash"/>
          </a:ln>
        </p:spPr>
        <p:style>
          <a:lnRef idx="1">
            <a:schemeClr val="accent1"/>
          </a:lnRef>
          <a:fillRef idx="0">
            <a:schemeClr val="accent1"/>
          </a:fillRef>
          <a:effectRef idx="0">
            <a:schemeClr val="accent1"/>
          </a:effectRef>
          <a:fontRef idx="minor">
            <a:schemeClr val="tx1"/>
          </a:fontRef>
        </p:style>
      </p:cxnSp>
      <p:sp>
        <p:nvSpPr>
          <p:cNvPr id="78" name="Rectangle 77">
            <a:hlinkClick r:id="rId3" action="ppaction://hlinksldjump"/>
          </p:cNvPr>
          <p:cNvSpPr/>
          <p:nvPr/>
        </p:nvSpPr>
        <p:spPr>
          <a:xfrm>
            <a:off x="1015696" y="1498601"/>
            <a:ext cx="1401763" cy="347663"/>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b="1" dirty="0">
                <a:solidFill>
                  <a:schemeClr val="tx1"/>
                </a:solidFill>
                <a:latin typeface="Tw Cen MT" pitchFamily="34" charset="0"/>
              </a:rPr>
              <a:t>About J &amp; E Hall</a:t>
            </a:r>
          </a:p>
        </p:txBody>
      </p:sp>
      <p:sp>
        <p:nvSpPr>
          <p:cNvPr id="79" name="Rectangle 78">
            <a:hlinkClick r:id="rId4" action="ppaction://hlinksldjump"/>
          </p:cNvPr>
          <p:cNvSpPr/>
          <p:nvPr/>
        </p:nvSpPr>
        <p:spPr>
          <a:xfrm>
            <a:off x="2655583" y="1498601"/>
            <a:ext cx="1403350" cy="347663"/>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b="1" dirty="0">
                <a:solidFill>
                  <a:schemeClr val="tx1"/>
                </a:solidFill>
                <a:latin typeface="Tw Cen MT" pitchFamily="34" charset="0"/>
              </a:rPr>
              <a:t>Business Areas</a:t>
            </a:r>
          </a:p>
        </p:txBody>
      </p:sp>
      <p:sp>
        <p:nvSpPr>
          <p:cNvPr id="80" name="Rectangle 79">
            <a:hlinkClick r:id="" action="ppaction://noaction"/>
          </p:cNvPr>
          <p:cNvSpPr/>
          <p:nvPr/>
        </p:nvSpPr>
        <p:spPr>
          <a:xfrm>
            <a:off x="2655584" y="2003425"/>
            <a:ext cx="1400175" cy="344488"/>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solidFill>
                  <a:schemeClr val="tx1"/>
                </a:solidFill>
                <a:latin typeface="Tw Cen MT" pitchFamily="34" charset="0"/>
              </a:rPr>
              <a:t>Applied Development Centre</a:t>
            </a:r>
            <a:endParaRPr lang="en-GB" sz="1100" dirty="0">
              <a:solidFill>
                <a:schemeClr val="tx1"/>
              </a:solidFill>
              <a:latin typeface="Tw Cen MT" pitchFamily="34" charset="0"/>
            </a:endParaRPr>
          </a:p>
        </p:txBody>
      </p:sp>
      <p:sp>
        <p:nvSpPr>
          <p:cNvPr id="81" name="Rectangle 80">
            <a:hlinkClick r:id="rId5" action="ppaction://hlinksldjump"/>
          </p:cNvPr>
          <p:cNvSpPr/>
          <p:nvPr/>
        </p:nvSpPr>
        <p:spPr>
          <a:xfrm>
            <a:off x="2655584" y="3070225"/>
            <a:ext cx="1400175" cy="554038"/>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solidFill>
                  <a:schemeClr val="tx1"/>
                </a:solidFill>
                <a:latin typeface="Tw Cen MT" pitchFamily="34" charset="0"/>
              </a:rPr>
              <a:t>Applied Refrigeration &amp; Service (APRS)</a:t>
            </a:r>
            <a:endParaRPr lang="en-GB" sz="1100" dirty="0">
              <a:solidFill>
                <a:schemeClr val="tx1"/>
              </a:solidFill>
              <a:latin typeface="Tw Cen MT" pitchFamily="34" charset="0"/>
            </a:endParaRPr>
          </a:p>
        </p:txBody>
      </p:sp>
      <p:sp>
        <p:nvSpPr>
          <p:cNvPr id="87" name="Rectangle 86">
            <a:hlinkClick r:id="" action="ppaction://noaction"/>
          </p:cNvPr>
          <p:cNvSpPr/>
          <p:nvPr/>
        </p:nvSpPr>
        <p:spPr>
          <a:xfrm>
            <a:off x="2647646" y="3754437"/>
            <a:ext cx="1400175" cy="342900"/>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solidFill>
                  <a:schemeClr val="tx1"/>
                </a:solidFill>
                <a:latin typeface="Tw Cen MT" pitchFamily="34" charset="0"/>
              </a:rPr>
              <a:t>Product Sales (PS)</a:t>
            </a:r>
            <a:endParaRPr lang="en-GB" sz="1100" dirty="0">
              <a:solidFill>
                <a:schemeClr val="tx1"/>
              </a:solidFill>
              <a:latin typeface="Tw Cen MT" pitchFamily="34" charset="0"/>
            </a:endParaRPr>
          </a:p>
        </p:txBody>
      </p:sp>
      <p:sp>
        <p:nvSpPr>
          <p:cNvPr id="88" name="Rectangle 87">
            <a:hlinkClick r:id="" action="ppaction://noaction"/>
          </p:cNvPr>
          <p:cNvSpPr/>
          <p:nvPr/>
        </p:nvSpPr>
        <p:spPr>
          <a:xfrm>
            <a:off x="2668283" y="4237038"/>
            <a:ext cx="1400175" cy="342900"/>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solidFill>
                  <a:schemeClr val="tx1"/>
                </a:solidFill>
                <a:latin typeface="Tw Cen MT" pitchFamily="34" charset="0"/>
              </a:rPr>
              <a:t>Coulstock &amp; Place (RCP)</a:t>
            </a:r>
            <a:endParaRPr lang="en-GB" sz="1100" dirty="0">
              <a:solidFill>
                <a:schemeClr val="tx1"/>
              </a:solidFill>
              <a:latin typeface="Tw Cen MT" pitchFamily="34" charset="0"/>
            </a:endParaRPr>
          </a:p>
        </p:txBody>
      </p:sp>
      <p:sp>
        <p:nvSpPr>
          <p:cNvPr id="90" name="Rectangle 89">
            <a:hlinkClick r:id="" action="ppaction://noaction"/>
          </p:cNvPr>
          <p:cNvSpPr/>
          <p:nvPr/>
        </p:nvSpPr>
        <p:spPr>
          <a:xfrm>
            <a:off x="2647646" y="2451100"/>
            <a:ext cx="1400175" cy="496242"/>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solidFill>
                  <a:schemeClr val="tx1"/>
                </a:solidFill>
                <a:latin typeface="Tw Cen MT" pitchFamily="34" charset="0"/>
              </a:rPr>
              <a:t>Process Systems Marine &amp; Applied(PSMA)</a:t>
            </a:r>
            <a:endParaRPr lang="en-GB" sz="1100" dirty="0">
              <a:solidFill>
                <a:schemeClr val="tx1"/>
              </a:solidFill>
              <a:latin typeface="Tw Cen MT" pitchFamily="34" charset="0"/>
            </a:endParaRPr>
          </a:p>
        </p:txBody>
      </p:sp>
      <p:sp>
        <p:nvSpPr>
          <p:cNvPr id="92" name="Rectangle 91">
            <a:hlinkClick r:id="rId4" action="ppaction://hlinksldjump"/>
          </p:cNvPr>
          <p:cNvSpPr/>
          <p:nvPr/>
        </p:nvSpPr>
        <p:spPr>
          <a:xfrm>
            <a:off x="1025220" y="969963"/>
            <a:ext cx="3043238" cy="349250"/>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 Cen MT" pitchFamily="34" charset="0"/>
              </a:rPr>
              <a:t>SURE START</a:t>
            </a:r>
          </a:p>
        </p:txBody>
      </p:sp>
      <p:sp>
        <p:nvSpPr>
          <p:cNvPr id="101" name="Rectangle 100">
            <a:hlinkClick r:id="rId4" action="ppaction://hlinksldjump"/>
          </p:cNvPr>
          <p:cNvSpPr/>
          <p:nvPr/>
        </p:nvSpPr>
        <p:spPr>
          <a:xfrm>
            <a:off x="7999108" y="1500188"/>
            <a:ext cx="1403350" cy="347662"/>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b="1" dirty="0">
                <a:solidFill>
                  <a:schemeClr val="tx1"/>
                </a:solidFill>
                <a:latin typeface="Tw Cen MT" pitchFamily="34" charset="0"/>
              </a:rPr>
              <a:t>Employee</a:t>
            </a:r>
          </a:p>
        </p:txBody>
      </p:sp>
      <p:sp>
        <p:nvSpPr>
          <p:cNvPr id="103" name="Rectangle 102">
            <a:hlinkClick r:id="rId4" action="ppaction://hlinksldjump"/>
          </p:cNvPr>
          <p:cNvSpPr/>
          <p:nvPr/>
        </p:nvSpPr>
        <p:spPr>
          <a:xfrm>
            <a:off x="7973709" y="981075"/>
            <a:ext cx="1450975" cy="349250"/>
          </a:xfrm>
          <a:prstGeom prst="rect">
            <a:avLst/>
          </a:prstGeom>
          <a:solidFill>
            <a:schemeClr val="bg1"/>
          </a:solidFill>
          <a:ln w="3175">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latin typeface="Tw Cen MT" pitchFamily="34" charset="0"/>
              </a:rPr>
              <a:t>YOUR START</a:t>
            </a:r>
          </a:p>
        </p:txBody>
      </p:sp>
      <p:cxnSp>
        <p:nvCxnSpPr>
          <p:cNvPr id="104" name="Straight Connector 103"/>
          <p:cNvCxnSpPr>
            <a:endCxn id="108" idx="2"/>
          </p:cNvCxnSpPr>
          <p:nvPr/>
        </p:nvCxnSpPr>
        <p:spPr>
          <a:xfrm>
            <a:off x="1720545" y="1854201"/>
            <a:ext cx="6350" cy="2278063"/>
          </a:xfrm>
          <a:prstGeom prst="line">
            <a:avLst/>
          </a:prstGeom>
          <a:ln w="15875">
            <a:solidFill>
              <a:srgbClr val="BE0000"/>
            </a:solidFill>
            <a:prstDash val="dash"/>
          </a:ln>
        </p:spPr>
        <p:style>
          <a:lnRef idx="1">
            <a:schemeClr val="accent1"/>
          </a:lnRef>
          <a:fillRef idx="0">
            <a:schemeClr val="accent1"/>
          </a:fillRef>
          <a:effectRef idx="0">
            <a:schemeClr val="accent1"/>
          </a:effectRef>
          <a:fontRef idx="minor">
            <a:schemeClr val="tx1"/>
          </a:fontRef>
        </p:style>
      </p:cxnSp>
      <p:sp>
        <p:nvSpPr>
          <p:cNvPr id="105" name="Rectangle 104">
            <a:hlinkClick r:id="" action="ppaction://noaction"/>
          </p:cNvPr>
          <p:cNvSpPr/>
          <p:nvPr/>
        </p:nvSpPr>
        <p:spPr>
          <a:xfrm>
            <a:off x="1026809" y="2000250"/>
            <a:ext cx="1400175" cy="342900"/>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Group Structure</a:t>
            </a:r>
          </a:p>
        </p:txBody>
      </p:sp>
      <p:sp>
        <p:nvSpPr>
          <p:cNvPr id="106" name="Rectangle 105">
            <a:hlinkClick r:id="rId5" action="ppaction://hlinksldjump"/>
          </p:cNvPr>
          <p:cNvSpPr/>
          <p:nvPr/>
        </p:nvSpPr>
        <p:spPr>
          <a:xfrm>
            <a:off x="1026809" y="2890838"/>
            <a:ext cx="1400175" cy="342900"/>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Company Structure</a:t>
            </a:r>
          </a:p>
        </p:txBody>
      </p:sp>
      <p:sp>
        <p:nvSpPr>
          <p:cNvPr id="107" name="Rectangle 106">
            <a:hlinkClick r:id="" action="ppaction://noaction"/>
          </p:cNvPr>
          <p:cNvSpPr/>
          <p:nvPr/>
        </p:nvSpPr>
        <p:spPr>
          <a:xfrm>
            <a:off x="1026809" y="3338513"/>
            <a:ext cx="1400175" cy="342900"/>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Technical Developments</a:t>
            </a:r>
          </a:p>
        </p:txBody>
      </p:sp>
      <p:sp>
        <p:nvSpPr>
          <p:cNvPr id="108" name="Rectangle 107">
            <a:hlinkClick r:id="" action="ppaction://noaction"/>
          </p:cNvPr>
          <p:cNvSpPr/>
          <p:nvPr/>
        </p:nvSpPr>
        <p:spPr>
          <a:xfrm>
            <a:off x="1026809" y="3787775"/>
            <a:ext cx="1400175" cy="344488"/>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Accreditations &amp; Awards</a:t>
            </a:r>
          </a:p>
        </p:txBody>
      </p:sp>
      <p:sp>
        <p:nvSpPr>
          <p:cNvPr id="109" name="Rectangle 108">
            <a:hlinkClick r:id="" action="ppaction://noaction"/>
          </p:cNvPr>
          <p:cNvSpPr/>
          <p:nvPr/>
        </p:nvSpPr>
        <p:spPr>
          <a:xfrm>
            <a:off x="1018871" y="2446338"/>
            <a:ext cx="1400175" cy="342900"/>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J &amp; E Hall</a:t>
            </a:r>
          </a:p>
        </p:txBody>
      </p:sp>
      <p:sp>
        <p:nvSpPr>
          <p:cNvPr id="125" name="Rectangle 124">
            <a:hlinkClick r:id="" action="ppaction://noaction"/>
          </p:cNvPr>
          <p:cNvSpPr/>
          <p:nvPr/>
        </p:nvSpPr>
        <p:spPr>
          <a:xfrm>
            <a:off x="8011808" y="2011363"/>
            <a:ext cx="1401762"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People Centered Management</a:t>
            </a:r>
          </a:p>
        </p:txBody>
      </p:sp>
      <p:sp>
        <p:nvSpPr>
          <p:cNvPr id="126" name="Rectangle 125">
            <a:hlinkClick r:id="" action="ppaction://noaction"/>
          </p:cNvPr>
          <p:cNvSpPr/>
          <p:nvPr/>
        </p:nvSpPr>
        <p:spPr>
          <a:xfrm>
            <a:off x="8000696" y="3016250"/>
            <a:ext cx="1401763"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J &amp; E Hall                  Secure Area</a:t>
            </a:r>
          </a:p>
        </p:txBody>
      </p:sp>
      <p:sp>
        <p:nvSpPr>
          <p:cNvPr id="72" name="Rectangle 71"/>
          <p:cNvSpPr/>
          <p:nvPr/>
        </p:nvSpPr>
        <p:spPr>
          <a:xfrm>
            <a:off x="4452633" y="1516063"/>
            <a:ext cx="3040062" cy="347662"/>
          </a:xfrm>
          <a:prstGeom prst="rect">
            <a:avLst/>
          </a:prstGeom>
          <a:solidFill>
            <a:srgbClr val="FFEFEF"/>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b="1" dirty="0">
                <a:solidFill>
                  <a:schemeClr val="tx1"/>
                </a:solidFill>
                <a:latin typeface="Tw Cen MT" pitchFamily="34" charset="0"/>
              </a:rPr>
              <a:t>Health &amp; Safety</a:t>
            </a:r>
          </a:p>
        </p:txBody>
      </p:sp>
      <p:sp>
        <p:nvSpPr>
          <p:cNvPr id="74" name="Rectangle 73"/>
          <p:cNvSpPr/>
          <p:nvPr/>
        </p:nvSpPr>
        <p:spPr>
          <a:xfrm>
            <a:off x="4462159" y="973138"/>
            <a:ext cx="3043237" cy="349250"/>
          </a:xfrm>
          <a:prstGeom prst="rect">
            <a:avLst/>
          </a:prstGeom>
          <a:solidFill>
            <a:srgbClr val="00B050"/>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latin typeface="Tw Cen MT" pitchFamily="34" charset="0"/>
              </a:rPr>
              <a:t>SAFE START</a:t>
            </a:r>
          </a:p>
        </p:txBody>
      </p:sp>
      <p:sp>
        <p:nvSpPr>
          <p:cNvPr id="75" name="Rectangle 74">
            <a:hlinkClick r:id="rId3" action="ppaction://hlinksldjump"/>
          </p:cNvPr>
          <p:cNvSpPr/>
          <p:nvPr/>
        </p:nvSpPr>
        <p:spPr>
          <a:xfrm>
            <a:off x="4446284" y="2006600"/>
            <a:ext cx="1400175"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H&amp;S at Work Act and H&amp;S Policy</a:t>
            </a:r>
          </a:p>
        </p:txBody>
      </p:sp>
      <p:sp>
        <p:nvSpPr>
          <p:cNvPr id="76" name="Rectangle 75"/>
          <p:cNvSpPr/>
          <p:nvPr/>
        </p:nvSpPr>
        <p:spPr>
          <a:xfrm>
            <a:off x="4446284" y="2898775"/>
            <a:ext cx="1400175"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Safe Systems of Work</a:t>
            </a:r>
          </a:p>
        </p:txBody>
      </p:sp>
      <p:sp>
        <p:nvSpPr>
          <p:cNvPr id="82" name="Rectangle 81">
            <a:hlinkClick r:id="rId3" action="ppaction://hlinksldjump"/>
          </p:cNvPr>
          <p:cNvSpPr/>
          <p:nvPr/>
        </p:nvSpPr>
        <p:spPr>
          <a:xfrm>
            <a:off x="4446284" y="3344864"/>
            <a:ext cx="1400175" cy="344487"/>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 COSHH &amp; MSDS</a:t>
            </a:r>
          </a:p>
        </p:txBody>
      </p:sp>
      <p:sp>
        <p:nvSpPr>
          <p:cNvPr id="83" name="Rectangle 82">
            <a:hlinkClick r:id="" action="ppaction://noaction"/>
          </p:cNvPr>
          <p:cNvSpPr/>
          <p:nvPr/>
        </p:nvSpPr>
        <p:spPr>
          <a:xfrm>
            <a:off x="4446284" y="3795713"/>
            <a:ext cx="1400175"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Smoking</a:t>
            </a:r>
          </a:p>
        </p:txBody>
      </p:sp>
      <p:sp>
        <p:nvSpPr>
          <p:cNvPr id="84" name="Rectangle 83">
            <a:hlinkClick r:id="rId5" action="ppaction://hlinksldjump"/>
          </p:cNvPr>
          <p:cNvSpPr/>
          <p:nvPr/>
        </p:nvSpPr>
        <p:spPr>
          <a:xfrm>
            <a:off x="4446284" y="4249739"/>
            <a:ext cx="1400175" cy="344487"/>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Signs &amp; Ammonia</a:t>
            </a:r>
          </a:p>
        </p:txBody>
      </p:sp>
      <p:sp>
        <p:nvSpPr>
          <p:cNvPr id="85" name="Rectangle 84">
            <a:hlinkClick r:id="" action="ppaction://noaction"/>
          </p:cNvPr>
          <p:cNvSpPr/>
          <p:nvPr/>
        </p:nvSpPr>
        <p:spPr>
          <a:xfrm>
            <a:off x="4436759" y="4692650"/>
            <a:ext cx="1400175"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First Aid, Accident Reporting &amp; Fire</a:t>
            </a:r>
          </a:p>
        </p:txBody>
      </p:sp>
      <p:sp>
        <p:nvSpPr>
          <p:cNvPr id="91" name="Rectangle 90">
            <a:hlinkClick r:id="rId3" action="ppaction://hlinksldjump"/>
          </p:cNvPr>
          <p:cNvSpPr/>
          <p:nvPr/>
        </p:nvSpPr>
        <p:spPr>
          <a:xfrm>
            <a:off x="4436758" y="2454275"/>
            <a:ext cx="1401762"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Accident Prevention &amp; Procedures</a:t>
            </a:r>
          </a:p>
        </p:txBody>
      </p:sp>
      <p:sp>
        <p:nvSpPr>
          <p:cNvPr id="96" name="Rectangle 95">
            <a:hlinkClick r:id="rId6" action="ppaction://hlinksldjump"/>
          </p:cNvPr>
          <p:cNvSpPr/>
          <p:nvPr/>
        </p:nvSpPr>
        <p:spPr>
          <a:xfrm>
            <a:off x="4452633" y="5748338"/>
            <a:ext cx="1401762"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BS EN ISO 9001</a:t>
            </a:r>
          </a:p>
          <a:p>
            <a:pPr algn="ctr" eaLnBrk="1" hangingPunct="1">
              <a:defRPr/>
            </a:pPr>
            <a:r>
              <a:rPr lang="en-GB" sz="1100" dirty="0">
                <a:solidFill>
                  <a:schemeClr val="tx1"/>
                </a:solidFill>
                <a:latin typeface="Tw Cen MT" pitchFamily="34" charset="0"/>
              </a:rPr>
              <a:t>Policy &amp; Procedures</a:t>
            </a:r>
          </a:p>
        </p:txBody>
      </p:sp>
      <p:sp>
        <p:nvSpPr>
          <p:cNvPr id="121" name="Rectangle 120">
            <a:hlinkClick r:id="rId6" action="ppaction://hlinksldjump"/>
          </p:cNvPr>
          <p:cNvSpPr/>
          <p:nvPr/>
        </p:nvSpPr>
        <p:spPr>
          <a:xfrm>
            <a:off x="6102046" y="5748338"/>
            <a:ext cx="1401763"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BS EN ISO 14001</a:t>
            </a:r>
          </a:p>
          <a:p>
            <a:pPr algn="ctr" eaLnBrk="1" hangingPunct="1">
              <a:defRPr/>
            </a:pPr>
            <a:r>
              <a:rPr lang="en-GB" sz="1100" dirty="0">
                <a:solidFill>
                  <a:schemeClr val="tx1"/>
                </a:solidFill>
                <a:latin typeface="Tw Cen MT" pitchFamily="34" charset="0"/>
              </a:rPr>
              <a:t>Policy &amp; Procedures</a:t>
            </a:r>
          </a:p>
        </p:txBody>
      </p:sp>
      <p:sp>
        <p:nvSpPr>
          <p:cNvPr id="47" name="Rectangle 46">
            <a:hlinkClick r:id="" action="ppaction://noaction"/>
          </p:cNvPr>
          <p:cNvSpPr/>
          <p:nvPr/>
        </p:nvSpPr>
        <p:spPr>
          <a:xfrm>
            <a:off x="2647646" y="4694328"/>
            <a:ext cx="1400175" cy="342900"/>
          </a:xfrm>
          <a:prstGeom prst="rect">
            <a:avLst/>
          </a:prstGeom>
          <a:solidFill>
            <a:schemeClr val="bg1"/>
          </a:solidFill>
          <a:ln w="3175">
            <a:solidFill>
              <a:srgbClr val="BE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solidFill>
                  <a:schemeClr val="tx1"/>
                </a:solidFill>
                <a:latin typeface="Tw Cen MT" pitchFamily="34" charset="0"/>
              </a:rPr>
              <a:t>Daikin Applied Service</a:t>
            </a:r>
            <a:endParaRPr lang="en-GB" sz="1100" dirty="0">
              <a:solidFill>
                <a:schemeClr val="tx1"/>
              </a:solidFill>
              <a:latin typeface="Tw Cen MT" pitchFamily="34" charset="0"/>
            </a:endParaRPr>
          </a:p>
        </p:txBody>
      </p:sp>
      <p:sp>
        <p:nvSpPr>
          <p:cNvPr id="50" name="Rectangle 49">
            <a:hlinkClick r:id="" action="ppaction://noaction"/>
          </p:cNvPr>
          <p:cNvSpPr/>
          <p:nvPr/>
        </p:nvSpPr>
        <p:spPr>
          <a:xfrm>
            <a:off x="8011808" y="2555875"/>
            <a:ext cx="1401762"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Cascade</a:t>
            </a:r>
          </a:p>
        </p:txBody>
      </p:sp>
      <p:cxnSp>
        <p:nvCxnSpPr>
          <p:cNvPr id="44" name="Straight Connector 4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777926" y="1875631"/>
            <a:ext cx="8728" cy="3884613"/>
          </a:xfrm>
          <a:prstGeom prst="line">
            <a:avLst/>
          </a:prstGeom>
          <a:ln w="15875">
            <a:solidFill>
              <a:srgbClr val="BE0000"/>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34325" y="99021"/>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Tw Cen MT" panose="020B0602020104020603" pitchFamily="34" charset="0"/>
                <a:cs typeface="Arial" panose="020B0604020202020204" pitchFamily="34" charset="0"/>
              </a:rPr>
              <a:t>Induction Training</a:t>
            </a:r>
          </a:p>
        </p:txBody>
      </p:sp>
      <p:sp>
        <p:nvSpPr>
          <p:cNvPr id="94" name="Rectangle 93">
            <a:hlinkClick r:id="" action="ppaction://noaction"/>
          </p:cNvPr>
          <p:cNvSpPr/>
          <p:nvPr/>
        </p:nvSpPr>
        <p:spPr>
          <a:xfrm>
            <a:off x="6103634" y="2011363"/>
            <a:ext cx="1400175"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Tools &amp; Equipment</a:t>
            </a:r>
          </a:p>
        </p:txBody>
      </p:sp>
      <p:sp>
        <p:nvSpPr>
          <p:cNvPr id="95" name="Rectangle 94">
            <a:hlinkClick r:id="rId7" action="ppaction://hlinksldjump"/>
          </p:cNvPr>
          <p:cNvSpPr/>
          <p:nvPr/>
        </p:nvSpPr>
        <p:spPr>
          <a:xfrm>
            <a:off x="6105221" y="2454275"/>
            <a:ext cx="1400175"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DSE</a:t>
            </a:r>
          </a:p>
        </p:txBody>
      </p:sp>
      <p:sp>
        <p:nvSpPr>
          <p:cNvPr id="123" name="Rectangle 122">
            <a:hlinkClick r:id="rId3" action="ppaction://hlinksldjump"/>
          </p:cNvPr>
          <p:cNvSpPr/>
          <p:nvPr/>
        </p:nvSpPr>
        <p:spPr>
          <a:xfrm>
            <a:off x="6089345" y="2909888"/>
            <a:ext cx="1403350"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Noise &amp; Material Handling</a:t>
            </a:r>
          </a:p>
        </p:txBody>
      </p:sp>
      <p:sp>
        <p:nvSpPr>
          <p:cNvPr id="124" name="Rectangle 123">
            <a:hlinkClick r:id="rId3" action="ppaction://hlinksldjump"/>
          </p:cNvPr>
          <p:cNvSpPr/>
          <p:nvPr/>
        </p:nvSpPr>
        <p:spPr>
          <a:xfrm>
            <a:off x="6089345" y="3357563"/>
            <a:ext cx="1403350"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Driving &amp; Vehicles</a:t>
            </a:r>
          </a:p>
        </p:txBody>
      </p:sp>
      <p:sp>
        <p:nvSpPr>
          <p:cNvPr id="122" name="Rectangle 121">
            <a:hlinkClick r:id="rId3" action="ppaction://hlinksldjump"/>
          </p:cNvPr>
          <p:cNvSpPr/>
          <p:nvPr/>
        </p:nvSpPr>
        <p:spPr>
          <a:xfrm>
            <a:off x="6089345" y="3803650"/>
            <a:ext cx="1403350"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Working at Height &amp; Housekeeping</a:t>
            </a:r>
          </a:p>
        </p:txBody>
      </p:sp>
      <p:sp>
        <p:nvSpPr>
          <p:cNvPr id="127" name="Rectangle 126">
            <a:hlinkClick r:id="rId3" action="ppaction://hlinksldjump"/>
          </p:cNvPr>
          <p:cNvSpPr/>
          <p:nvPr/>
        </p:nvSpPr>
        <p:spPr>
          <a:xfrm>
            <a:off x="6089345" y="4262438"/>
            <a:ext cx="1403350"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PPE &amp; Asbestos</a:t>
            </a:r>
          </a:p>
        </p:txBody>
      </p:sp>
      <p:sp>
        <p:nvSpPr>
          <p:cNvPr id="128" name="Rectangle 127">
            <a:hlinkClick r:id="rId3" action="ppaction://hlinksldjump"/>
          </p:cNvPr>
          <p:cNvSpPr/>
          <p:nvPr/>
        </p:nvSpPr>
        <p:spPr>
          <a:xfrm>
            <a:off x="6094108" y="4692650"/>
            <a:ext cx="1403350" cy="342900"/>
          </a:xfrm>
          <a:prstGeom prst="rect">
            <a:avLst/>
          </a:prstGeom>
          <a:solidFill>
            <a:schemeClr val="bg1"/>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100" dirty="0">
                <a:solidFill>
                  <a:schemeClr val="tx1"/>
                </a:solidFill>
                <a:latin typeface="Tw Cen MT" pitchFamily="34" charset="0"/>
              </a:rPr>
              <a:t>Risk Assessments</a:t>
            </a:r>
          </a:p>
        </p:txBody>
      </p:sp>
      <p:sp>
        <p:nvSpPr>
          <p:cNvPr id="73" name="Rectangle 72">
            <a:hlinkClick r:id="rId8" action="ppaction://hlinksldjump"/>
          </p:cNvPr>
          <p:cNvSpPr/>
          <p:nvPr/>
        </p:nvSpPr>
        <p:spPr>
          <a:xfrm>
            <a:off x="4443109" y="5176838"/>
            <a:ext cx="3049587" cy="347662"/>
          </a:xfrm>
          <a:prstGeom prst="rect">
            <a:avLst/>
          </a:prstGeom>
          <a:solidFill>
            <a:srgbClr val="FFEFEF"/>
          </a:solidFill>
          <a:ln w="31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200" b="1" dirty="0">
                <a:solidFill>
                  <a:schemeClr val="tx1"/>
                </a:solidFill>
                <a:latin typeface="Tw Cen MT" pitchFamily="34" charset="0"/>
              </a:rPr>
              <a:t>Quality &amp; Environment</a:t>
            </a:r>
          </a:p>
        </p:txBody>
      </p:sp>
    </p:spTree>
    <p:extLst>
      <p:ext uri="{BB962C8B-B14F-4D97-AF65-F5344CB8AC3E}">
        <p14:creationId xmlns:p14="http://schemas.microsoft.com/office/powerpoint/2010/main" val="347879927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idx="1"/>
          </p:nvPr>
        </p:nvSpPr>
        <p:spPr>
          <a:xfrm>
            <a:off x="1009651" y="716424"/>
            <a:ext cx="10395768" cy="4525963"/>
          </a:xfrm>
        </p:spPr>
        <p:txBody>
          <a:bodyPr/>
          <a:lstStyle/>
          <a:p>
            <a:pPr eaLnBrk="1" hangingPunct="1">
              <a:lnSpc>
                <a:spcPct val="80000"/>
              </a:lnSpc>
              <a:defRPr/>
            </a:pPr>
            <a:endParaRPr lang="en-GB" sz="2400" dirty="0">
              <a:solidFill>
                <a:schemeClr val="accent2"/>
              </a:solidFill>
              <a:latin typeface="Arial" panose="020B0604020202020204" pitchFamily="34" charset="0"/>
              <a:cs typeface="Arial" panose="020B0604020202020204" pitchFamily="34" charset="0"/>
            </a:endParaRPr>
          </a:p>
          <a:p>
            <a:pPr marL="0" indent="0" eaLnBrk="1" hangingPunct="1">
              <a:lnSpc>
                <a:spcPct val="80000"/>
              </a:lnSpc>
              <a:buNone/>
              <a:defRPr/>
            </a:pPr>
            <a:endParaRPr lang="en-GB" sz="2400" dirty="0">
              <a:solidFill>
                <a:schemeClr val="accent2"/>
              </a:solidFill>
              <a:latin typeface="Arial" panose="020B0604020202020204" pitchFamily="34" charset="0"/>
              <a:cs typeface="Arial" panose="020B0604020202020204" pitchFamily="34" charset="0"/>
            </a:endParaRPr>
          </a:p>
          <a:p>
            <a:pPr marL="0" indent="0">
              <a:lnSpc>
                <a:spcPct val="80000"/>
              </a:lnSpc>
              <a:buNone/>
              <a:defRPr/>
            </a:pPr>
            <a:r>
              <a:rPr lang="en-GB" sz="2400"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What is Quality?</a:t>
            </a:r>
            <a:endParaRPr lang="en-GB" sz="2400" dirty="0">
              <a:solidFill>
                <a:srgbClr val="002060"/>
              </a:solidFill>
              <a:latin typeface="Arial" panose="020B0604020202020204" pitchFamily="34" charset="0"/>
              <a:cs typeface="Arial" panose="020B0604020202020204" pitchFamily="34" charset="0"/>
            </a:endParaRPr>
          </a:p>
          <a:p>
            <a:pPr eaLnBrk="1" hangingPunct="1">
              <a:lnSpc>
                <a:spcPct val="80000"/>
              </a:lnSpc>
              <a:defRPr/>
            </a:pPr>
            <a:r>
              <a:rPr lang="en-GB" sz="1800" dirty="0">
                <a:solidFill>
                  <a:srgbClr val="002060"/>
                </a:solidFill>
                <a:latin typeface="Arial" panose="020B0604020202020204" pitchFamily="34" charset="0"/>
                <a:cs typeface="Arial" panose="020B0604020202020204" pitchFamily="34" charset="0"/>
              </a:rPr>
              <a:t>In simple terms, </a:t>
            </a:r>
            <a:r>
              <a:rPr lang="en-GB" sz="1800" dirty="0">
                <a:solidFill>
                  <a:schemeClr val="accent6">
                    <a:lumMod val="75000"/>
                  </a:schemeClr>
                </a:solidFill>
                <a:latin typeface="Arial" panose="020B0604020202020204" pitchFamily="34" charset="0"/>
                <a:cs typeface="Arial" panose="020B0604020202020204" pitchFamily="34" charset="0"/>
              </a:rPr>
              <a:t>it</a:t>
            </a:r>
            <a:r>
              <a:rPr lang="en-GB" sz="1800" dirty="0">
                <a:solidFill>
                  <a:srgbClr val="FF0000"/>
                </a:solidFill>
                <a:latin typeface="Arial" panose="020B0604020202020204" pitchFamily="34" charset="0"/>
                <a:cs typeface="Arial" panose="020B0604020202020204" pitchFamily="34" charset="0"/>
              </a:rPr>
              <a:t> </a:t>
            </a:r>
            <a:r>
              <a:rPr lang="en-GB" sz="1800" dirty="0">
                <a:solidFill>
                  <a:srgbClr val="002060"/>
                </a:solidFill>
                <a:latin typeface="Arial" panose="020B0604020202020204" pitchFamily="34" charset="0"/>
                <a:cs typeface="Arial" panose="020B0604020202020204" pitchFamily="34" charset="0"/>
              </a:rPr>
              <a:t>is the ability to meet all expectations of the customer.</a:t>
            </a:r>
          </a:p>
          <a:p>
            <a:pPr eaLnBrk="1" hangingPunct="1">
              <a:lnSpc>
                <a:spcPct val="80000"/>
              </a:lnSpc>
              <a:defRPr/>
            </a:pPr>
            <a:endParaRPr lang="en-GB" sz="1800" dirty="0">
              <a:solidFill>
                <a:srgbClr val="002060"/>
              </a:solidFill>
              <a:latin typeface="Arial" panose="020B0604020202020204" pitchFamily="34" charset="0"/>
              <a:cs typeface="Arial" panose="020B0604020202020204" pitchFamily="34" charset="0"/>
            </a:endParaRPr>
          </a:p>
          <a:p>
            <a:pPr marL="0" indent="0">
              <a:lnSpc>
                <a:spcPct val="80000"/>
              </a:lnSpc>
              <a:buNone/>
              <a:defRPr/>
            </a:pPr>
            <a:r>
              <a:rPr lang="en-GB" sz="2400"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What is the role of BS EN ISO 9001:2015 standards?</a:t>
            </a:r>
          </a:p>
          <a:p>
            <a:pPr marL="0" indent="0" eaLnBrk="1" hangingPunct="1">
              <a:lnSpc>
                <a:spcPct val="80000"/>
              </a:lnSpc>
              <a:buNone/>
              <a:defRPr/>
            </a:pPr>
            <a:r>
              <a:rPr lang="en-GB" sz="1800" dirty="0">
                <a:solidFill>
                  <a:srgbClr val="002060"/>
                </a:solidFill>
                <a:latin typeface="Arial" panose="020B0604020202020204" pitchFamily="34" charset="0"/>
                <a:cs typeface="Arial" panose="020B0604020202020204" pitchFamily="34" charset="0"/>
              </a:rPr>
              <a:t>These standards are a set of basic rules for quality systems -from concept to implementation-whatever the product or service:</a:t>
            </a:r>
          </a:p>
          <a:p>
            <a:pPr>
              <a:lnSpc>
                <a:spcPct val="80000"/>
              </a:lnSpc>
              <a:defRPr/>
            </a:pPr>
            <a:r>
              <a:rPr lang="en-GB" sz="1800" dirty="0">
                <a:solidFill>
                  <a:srgbClr val="002060"/>
                </a:solidFill>
                <a:latin typeface="Arial" panose="020B0604020202020204" pitchFamily="34" charset="0"/>
                <a:cs typeface="Arial" panose="020B0604020202020204" pitchFamily="34" charset="0"/>
              </a:rPr>
              <a:t>They are a set of rules for manufacturing a product or delivering a service; </a:t>
            </a:r>
          </a:p>
          <a:p>
            <a:pPr>
              <a:lnSpc>
                <a:spcPct val="80000"/>
              </a:lnSpc>
              <a:defRPr/>
            </a:pPr>
            <a:r>
              <a:rPr lang="en-GB" sz="1800" dirty="0">
                <a:solidFill>
                  <a:srgbClr val="002060"/>
                </a:solidFill>
                <a:latin typeface="Arial" panose="020B0604020202020204" pitchFamily="34" charset="0"/>
                <a:cs typeface="Arial" panose="020B0604020202020204" pitchFamily="34" charset="0"/>
              </a:rPr>
              <a:t>They ensure that a supplier has the capability to produce the required goods or services, showing them how to proceed to make sure that what they deliver fully meets customers expectations.</a:t>
            </a:r>
          </a:p>
        </p:txBody>
      </p:sp>
      <p:pic>
        <p:nvPicPr>
          <p:cNvPr id="2385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248" y="4703743"/>
            <a:ext cx="21240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29" y="94395"/>
            <a:ext cx="11135442" cy="461665"/>
          </a:xfrm>
          <a:prstGeom prst="rect">
            <a:avLst/>
          </a:prstGeom>
          <a:noFill/>
        </p:spPr>
        <p:txBody>
          <a:bodyPr wrap="square" rtlCol="0">
            <a:spAutoFit/>
          </a:bodyPr>
          <a:lstStyle/>
          <a:p>
            <a:pPr lvl="0">
              <a:defRPr/>
            </a:pPr>
            <a:r>
              <a:rPr lang="en-GB" sz="2400" dirty="0">
                <a:latin typeface="Tw Cen MT" panose="020B0602020104020603" pitchFamily="34" charset="0"/>
                <a:cs typeface="Arial" panose="020B0604020202020204" pitchFamily="34" charset="0"/>
              </a:rPr>
              <a:t>BS EN ISO 9001:2015 Quality</a:t>
            </a:r>
          </a:p>
        </p:txBody>
      </p:sp>
    </p:spTree>
    <p:extLst>
      <p:ext uri="{BB962C8B-B14F-4D97-AF65-F5344CB8AC3E}">
        <p14:creationId xmlns:p14="http://schemas.microsoft.com/office/powerpoint/2010/main" val="368661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551829" y="981076"/>
            <a:ext cx="11178055" cy="5298343"/>
          </a:xfrm>
        </p:spPr>
        <p:txBody>
          <a:bodyPr vert="horz" lIns="92075" tIns="46038" rIns="92075" bIns="46038" rtlCol="0">
            <a:normAutofit fontScale="85000" lnSpcReduction="10000"/>
          </a:bodyPr>
          <a:lstStyle/>
          <a:p>
            <a:pPr marL="457200" lvl="1" indent="0">
              <a:lnSpc>
                <a:spcPct val="110000"/>
              </a:lnSpc>
              <a:buNone/>
              <a:defRPr/>
            </a:pPr>
            <a:endParaRPr lang="en-GB" altLang="en-US" dirty="0">
              <a:solidFill>
                <a:srgbClr val="002060"/>
              </a:solidFill>
              <a:latin typeface="Arial" panose="020B0604020202020204" pitchFamily="34" charset="0"/>
              <a:cs typeface="Arial" panose="020B0604020202020204" pitchFamily="34" charset="0"/>
            </a:endParaRPr>
          </a:p>
          <a:p>
            <a:pPr marL="457200" lvl="1" indent="0">
              <a:lnSpc>
                <a:spcPct val="110000"/>
              </a:lnSpc>
              <a:buNone/>
              <a:defRPr/>
            </a:pPr>
            <a:r>
              <a:rPr lang="en-GB" altLang="en-US" b="1" dirty="0">
                <a:solidFill>
                  <a:srgbClr val="002060"/>
                </a:solidFill>
                <a:latin typeface="Arial" panose="020B0604020202020204" pitchFamily="34" charset="0"/>
                <a:cs typeface="Arial" panose="020B0604020202020204" pitchFamily="34" charset="0"/>
              </a:rPr>
              <a:t>J&amp;E Hall is committed to reducing its environmental impacts and has chosen to adopt the internationally recognised Environmental Management System ISO 14001</a:t>
            </a:r>
          </a:p>
          <a:p>
            <a:pPr marL="457200" lvl="1" indent="0">
              <a:lnSpc>
                <a:spcPct val="110000"/>
              </a:lnSpc>
              <a:buNone/>
              <a:defRPr/>
            </a:pPr>
            <a:endParaRPr lang="en-GB" altLang="en-US" sz="2000" dirty="0">
              <a:solidFill>
                <a:srgbClr val="002060"/>
              </a:solidFill>
              <a:latin typeface="Arial" panose="020B0604020202020204" pitchFamily="34" charset="0"/>
              <a:cs typeface="Arial" panose="020B0604020202020204" pitchFamily="34" charset="0"/>
            </a:endParaRPr>
          </a:p>
          <a:p>
            <a:pPr marL="457200" lvl="1" indent="0">
              <a:lnSpc>
                <a:spcPct val="110000"/>
              </a:lnSpc>
              <a:buNone/>
            </a:pPr>
            <a:r>
              <a:rPr lang="en-US" altLang="en-US" sz="2000" dirty="0">
                <a:solidFill>
                  <a:srgbClr val="002060"/>
                </a:solidFill>
                <a:latin typeface="Arial" panose="020B0604020202020204" pitchFamily="34" charset="0"/>
                <a:cs typeface="Arial" panose="020B0604020202020204" pitchFamily="34" charset="0"/>
              </a:rPr>
              <a:t>You also can help minimize the amount of waste the company produce by:</a:t>
            </a:r>
          </a:p>
          <a:p>
            <a:pPr lvl="1">
              <a:lnSpc>
                <a:spcPct val="110000"/>
              </a:lnSpc>
            </a:pPr>
            <a:endParaRPr lang="en-US" altLang="en-US" sz="1800" dirty="0">
              <a:solidFill>
                <a:srgbClr val="002060"/>
              </a:solidFill>
              <a:latin typeface="Arial" panose="020B0604020202020204" pitchFamily="34" charset="0"/>
              <a:cs typeface="Arial" panose="020B0604020202020204" pitchFamily="34" charset="0"/>
            </a:endParaRPr>
          </a:p>
          <a:p>
            <a:pPr lvl="1">
              <a:lnSpc>
                <a:spcPct val="110000"/>
              </a:lnSpc>
            </a:pPr>
            <a:r>
              <a:rPr lang="en-US" altLang="en-US" sz="1800" dirty="0">
                <a:solidFill>
                  <a:srgbClr val="002060"/>
                </a:solidFill>
                <a:latin typeface="Arial" panose="020B0604020202020204" pitchFamily="34" charset="0"/>
                <a:cs typeface="Arial" panose="020B0604020202020204" pitchFamily="34" charset="0"/>
              </a:rPr>
              <a:t>Printing or copying only what is need;</a:t>
            </a:r>
          </a:p>
          <a:p>
            <a:pPr lvl="1">
              <a:lnSpc>
                <a:spcPct val="110000"/>
              </a:lnSpc>
            </a:pPr>
            <a:r>
              <a:rPr lang="en-US" altLang="en-US" sz="1800" dirty="0">
                <a:solidFill>
                  <a:srgbClr val="002060"/>
                </a:solidFill>
                <a:latin typeface="Arial" panose="020B0604020202020204" pitchFamily="34" charset="0"/>
                <a:cs typeface="Arial" panose="020B0604020202020204" pitchFamily="34" charset="0"/>
              </a:rPr>
              <a:t>Re-using paper for scrap;</a:t>
            </a:r>
          </a:p>
          <a:p>
            <a:pPr lvl="1">
              <a:lnSpc>
                <a:spcPct val="110000"/>
              </a:lnSpc>
            </a:pPr>
            <a:r>
              <a:rPr lang="en-US" altLang="en-US" sz="1800" dirty="0">
                <a:solidFill>
                  <a:srgbClr val="002060"/>
                </a:solidFill>
                <a:latin typeface="Arial" panose="020B0604020202020204" pitchFamily="34" charset="0"/>
                <a:cs typeface="Arial" panose="020B0604020202020204" pitchFamily="34" charset="0"/>
              </a:rPr>
              <a:t>Placing paper in recycling bins;</a:t>
            </a:r>
          </a:p>
          <a:p>
            <a:pPr lvl="1">
              <a:lnSpc>
                <a:spcPct val="110000"/>
              </a:lnSpc>
            </a:pPr>
            <a:r>
              <a:rPr lang="en-US" altLang="en-US" sz="1800" dirty="0">
                <a:solidFill>
                  <a:srgbClr val="002060"/>
                </a:solidFill>
                <a:latin typeface="Arial" panose="020B0604020202020204" pitchFamily="34" charset="0"/>
                <a:cs typeface="Arial" panose="020B0604020202020204" pitchFamily="34" charset="0"/>
              </a:rPr>
              <a:t>Returning ink or toner cartridges back to the supplier for Re-Use;</a:t>
            </a:r>
          </a:p>
          <a:p>
            <a:pPr lvl="1">
              <a:lnSpc>
                <a:spcPct val="110000"/>
              </a:lnSpc>
            </a:pPr>
            <a:r>
              <a:rPr lang="en-US" altLang="en-US" sz="1800" dirty="0">
                <a:solidFill>
                  <a:srgbClr val="002060"/>
                </a:solidFill>
                <a:latin typeface="Arial" panose="020B0604020202020204" pitchFamily="34" charset="0"/>
                <a:cs typeface="Arial" panose="020B0604020202020204" pitchFamily="34" charset="0"/>
              </a:rPr>
              <a:t>Good housekeeping;</a:t>
            </a:r>
          </a:p>
          <a:p>
            <a:pPr lvl="1">
              <a:lnSpc>
                <a:spcPct val="110000"/>
              </a:lnSpc>
            </a:pPr>
            <a:r>
              <a:rPr lang="en-US" altLang="en-US" sz="1800" dirty="0">
                <a:solidFill>
                  <a:srgbClr val="002060"/>
                </a:solidFill>
                <a:latin typeface="Arial" panose="020B0604020202020204" pitchFamily="34" charset="0"/>
                <a:cs typeface="Arial" panose="020B0604020202020204" pitchFamily="34" charset="0"/>
              </a:rPr>
              <a:t>Re-Use, Re-Cycle where possible;</a:t>
            </a:r>
          </a:p>
          <a:p>
            <a:pPr lvl="1">
              <a:lnSpc>
                <a:spcPct val="110000"/>
              </a:lnSpc>
            </a:pPr>
            <a:r>
              <a:rPr lang="en-US" altLang="en-US" sz="1800" dirty="0">
                <a:solidFill>
                  <a:srgbClr val="002060"/>
                </a:solidFill>
                <a:latin typeface="Arial" panose="020B0604020202020204" pitchFamily="34" charset="0"/>
                <a:cs typeface="Arial" panose="020B0604020202020204" pitchFamily="34" charset="0"/>
              </a:rPr>
              <a:t>Only dispose where necessary;</a:t>
            </a:r>
          </a:p>
          <a:p>
            <a:pPr lvl="1">
              <a:lnSpc>
                <a:spcPct val="110000"/>
              </a:lnSpc>
            </a:pPr>
            <a:r>
              <a:rPr lang="en-US" altLang="en-US" sz="1800" dirty="0">
                <a:solidFill>
                  <a:srgbClr val="002060"/>
                </a:solidFill>
                <a:latin typeface="Arial" panose="020B0604020202020204" pitchFamily="34" charset="0"/>
                <a:cs typeface="Arial" panose="020B0604020202020204" pitchFamily="34" charset="0"/>
              </a:rPr>
              <a:t>Disposing of waste through the correct waste streams.</a:t>
            </a:r>
          </a:p>
          <a:p>
            <a:pPr lvl="1">
              <a:lnSpc>
                <a:spcPct val="110000"/>
              </a:lnSpc>
            </a:pPr>
            <a:endParaRPr lang="en-US" altLang="en-US" sz="1800" dirty="0">
              <a:latin typeface="Arial" panose="020B0604020202020204" pitchFamily="34" charset="0"/>
              <a:cs typeface="Arial" panose="020B0604020202020204" pitchFamily="34" charset="0"/>
            </a:endParaRPr>
          </a:p>
          <a:p>
            <a:pPr marL="457200" lvl="1" indent="0">
              <a:lnSpc>
                <a:spcPct val="110000"/>
              </a:lnSpc>
              <a:buNone/>
              <a:defRPr/>
            </a:pPr>
            <a:r>
              <a:rPr lang="en-GB" altLang="en-US" sz="2000" dirty="0">
                <a:latin typeface="Arial" panose="020B0604020202020204" pitchFamily="34" charset="0"/>
                <a:cs typeface="Arial" panose="020B0604020202020204" pitchFamily="34" charset="0"/>
              </a:rPr>
              <a:t>	</a:t>
            </a:r>
          </a:p>
        </p:txBody>
      </p:sp>
      <p:cxnSp>
        <p:nvCxnSpPr>
          <p:cNvPr id="7" name="Straight Connector 6"/>
          <p:cNvCxnSpPr/>
          <p:nvPr/>
        </p:nvCxnSpPr>
        <p:spPr>
          <a:xfrm flipV="1">
            <a:off x="551829" y="556061"/>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1829" y="94396"/>
            <a:ext cx="11135442" cy="461665"/>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BS EN ISO 14001:2015 Environment</a:t>
            </a:r>
          </a:p>
        </p:txBody>
      </p:sp>
    </p:spTree>
    <p:extLst>
      <p:ext uri="{BB962C8B-B14F-4D97-AF65-F5344CB8AC3E}">
        <p14:creationId xmlns:p14="http://schemas.microsoft.com/office/powerpoint/2010/main" val="405443412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1829" y="94395"/>
            <a:ext cx="11135442" cy="461665"/>
          </a:xfrm>
          <a:prstGeom prst="rect">
            <a:avLst/>
          </a:prstGeom>
          <a:noFill/>
        </p:spPr>
        <p:txBody>
          <a:bodyPr wrap="square" rtlCol="0">
            <a:spAutoFit/>
          </a:bodyPr>
          <a:lstStyle/>
          <a:p>
            <a:pPr lvl="0">
              <a:defRPr/>
            </a:pPr>
            <a:r>
              <a:rPr lang="en-GB" sz="2400" dirty="0">
                <a:latin typeface="Tw Cen MT" panose="020B0602020104020603" pitchFamily="34" charset="0"/>
                <a:cs typeface="Arial" panose="020B0604020202020204" pitchFamily="34" charset="0"/>
              </a:rPr>
              <a:t>BS EN ISO 14001:2015 Environment</a:t>
            </a:r>
          </a:p>
        </p:txBody>
      </p:sp>
      <p:pic>
        <p:nvPicPr>
          <p:cNvPr id="3" name="Picture 2"/>
          <p:cNvPicPr>
            <a:picLocks noChangeAspect="1"/>
          </p:cNvPicPr>
          <p:nvPr/>
        </p:nvPicPr>
        <p:blipFill>
          <a:blip r:embed="rId3"/>
          <a:stretch>
            <a:fillRect/>
          </a:stretch>
        </p:blipFill>
        <p:spPr>
          <a:xfrm>
            <a:off x="830910" y="712098"/>
            <a:ext cx="3976369" cy="5688700"/>
          </a:xfrm>
          <a:prstGeom prst="rect">
            <a:avLst/>
          </a:prstGeom>
        </p:spPr>
      </p:pic>
      <p:sp>
        <p:nvSpPr>
          <p:cNvPr id="6" name="Rectangle 3"/>
          <p:cNvSpPr>
            <a:spLocks noGrp="1" noChangeArrowheads="1"/>
          </p:cNvSpPr>
          <p:nvPr>
            <p:ph idx="1"/>
          </p:nvPr>
        </p:nvSpPr>
        <p:spPr>
          <a:xfrm>
            <a:off x="4989319" y="2143859"/>
            <a:ext cx="4454086" cy="2541430"/>
          </a:xfrm>
        </p:spPr>
        <p:txBody>
          <a:bodyPr/>
          <a:lstStyle/>
          <a:p>
            <a:pPr marL="0" indent="0">
              <a:lnSpc>
                <a:spcPct val="100000"/>
              </a:lnSpc>
              <a:buNone/>
            </a:pPr>
            <a:r>
              <a:rPr lang="en-GB" altLang="en-US" sz="1800" dirty="0">
                <a:solidFill>
                  <a:srgbClr val="002060"/>
                </a:solidFill>
                <a:latin typeface="Arial" panose="020B0604020202020204" pitchFamily="34" charset="0"/>
                <a:cs typeface="Arial" panose="020B0604020202020204" pitchFamily="34" charset="0"/>
              </a:rPr>
              <a:t>BS EN ISO 14001:2015 sets out the criteria for an environmental management system and can be certified to. </a:t>
            </a:r>
          </a:p>
          <a:p>
            <a:pPr marL="0" indent="0">
              <a:lnSpc>
                <a:spcPct val="100000"/>
              </a:lnSpc>
              <a:buNone/>
            </a:pPr>
            <a:r>
              <a:rPr lang="en-GB" altLang="en-US" sz="1800" dirty="0">
                <a:solidFill>
                  <a:srgbClr val="002060"/>
                </a:solidFill>
                <a:latin typeface="Arial" panose="020B0604020202020204" pitchFamily="34" charset="0"/>
                <a:cs typeface="Arial" panose="020B0604020202020204" pitchFamily="34" charset="0"/>
              </a:rPr>
              <a:t>BS EN ISO 14001:2015 maps out a framework that J &amp; E Hall Limited follow to maintain an effective environmental management system.</a:t>
            </a:r>
            <a:endParaRPr lang="en-GB" alt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775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a:xfrm>
            <a:off x="4309588" y="2273332"/>
            <a:ext cx="6541832" cy="2541430"/>
          </a:xfrm>
        </p:spPr>
        <p:txBody>
          <a:bodyPr>
            <a:normAutofit lnSpcReduction="10000"/>
          </a:bodyPr>
          <a:lstStyle/>
          <a:p>
            <a:r>
              <a:rPr lang="en-GB" altLang="en-US" sz="1800" dirty="0">
                <a:solidFill>
                  <a:srgbClr val="002060"/>
                </a:solidFill>
                <a:latin typeface="Arial" panose="020B0604020202020204" pitchFamily="34" charset="0"/>
                <a:cs typeface="Arial" panose="020B0604020202020204" pitchFamily="34" charset="0"/>
              </a:rPr>
              <a:t>Waste is stored appropriately;</a:t>
            </a:r>
          </a:p>
          <a:p>
            <a:r>
              <a:rPr lang="en-GB" altLang="en-US" sz="1800" dirty="0">
                <a:solidFill>
                  <a:srgbClr val="002060"/>
                </a:solidFill>
                <a:latin typeface="Arial" panose="020B0604020202020204" pitchFamily="34" charset="0"/>
                <a:cs typeface="Arial" panose="020B0604020202020204" pitchFamily="34" charset="0"/>
              </a:rPr>
              <a:t>Only transferred to authorised carriers for disposal;</a:t>
            </a:r>
          </a:p>
          <a:p>
            <a:r>
              <a:rPr lang="en-GB" altLang="en-US" sz="1800" dirty="0">
                <a:solidFill>
                  <a:srgbClr val="002060"/>
                </a:solidFill>
                <a:latin typeface="Arial" panose="020B0604020202020204" pitchFamily="34" charset="0"/>
                <a:cs typeface="Arial" panose="020B0604020202020204" pitchFamily="34" charset="0"/>
              </a:rPr>
              <a:t>Carrier is authorised to accept and dispose/transfer of waste;</a:t>
            </a:r>
          </a:p>
          <a:p>
            <a:r>
              <a:rPr lang="en-GB" altLang="en-US" sz="1800" dirty="0">
                <a:solidFill>
                  <a:srgbClr val="002060"/>
                </a:solidFill>
                <a:latin typeface="Arial" panose="020B0604020202020204" pitchFamily="34" charset="0"/>
                <a:cs typeface="Arial" panose="020B0604020202020204" pitchFamily="34" charset="0"/>
              </a:rPr>
              <a:t>Waste is disposed/transferred of properly;</a:t>
            </a:r>
          </a:p>
          <a:p>
            <a:r>
              <a:rPr lang="en-GB" altLang="en-US" sz="1800" dirty="0">
                <a:solidFill>
                  <a:srgbClr val="002060"/>
                </a:solidFill>
                <a:latin typeface="Arial" panose="020B0604020202020204" pitchFamily="34" charset="0"/>
                <a:cs typeface="Arial" panose="020B0604020202020204" pitchFamily="34" charset="0"/>
              </a:rPr>
              <a:t>Waste must not escape from the holders control;</a:t>
            </a:r>
          </a:p>
          <a:p>
            <a:r>
              <a:rPr lang="en-GB" altLang="en-US" sz="1800" dirty="0">
                <a:solidFill>
                  <a:srgbClr val="002060"/>
                </a:solidFill>
                <a:latin typeface="Arial" panose="020B0604020202020204" pitchFamily="34" charset="0"/>
                <a:cs typeface="Arial" panose="020B0604020202020204" pitchFamily="34" charset="0"/>
              </a:rPr>
              <a:t>A transfer note must be completed and accompany every transfer.</a:t>
            </a:r>
          </a:p>
          <a:p>
            <a:endParaRPr lang="en-GB" altLang="en-US" sz="20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Waste Duty of Care</a:t>
            </a:r>
          </a:p>
        </p:txBody>
      </p:sp>
      <p:pic>
        <p:nvPicPr>
          <p:cNvPr id="3" name="Picture 2"/>
          <p:cNvPicPr>
            <a:picLocks noChangeAspect="1"/>
          </p:cNvPicPr>
          <p:nvPr/>
        </p:nvPicPr>
        <p:blipFill>
          <a:blip r:embed="rId2"/>
          <a:stretch>
            <a:fillRect/>
          </a:stretch>
        </p:blipFill>
        <p:spPr>
          <a:xfrm>
            <a:off x="698017" y="979579"/>
            <a:ext cx="3428921" cy="5268173"/>
          </a:xfrm>
          <a:prstGeom prst="rect">
            <a:avLst/>
          </a:prstGeom>
        </p:spPr>
      </p:pic>
    </p:spTree>
    <p:extLst>
      <p:ext uri="{BB962C8B-B14F-4D97-AF65-F5344CB8AC3E}">
        <p14:creationId xmlns:p14="http://schemas.microsoft.com/office/powerpoint/2010/main" val="341668717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a:xfrm>
            <a:off x="1435511" y="908051"/>
            <a:ext cx="8568916" cy="4525963"/>
          </a:xfrm>
        </p:spPr>
        <p:txBody>
          <a:bodyPr/>
          <a:lstStyle/>
          <a:p>
            <a:endParaRPr lang="en-GB" altLang="en-US" sz="2000" dirty="0">
              <a:solidFill>
                <a:srgbClr val="002060"/>
              </a:solidFill>
              <a:latin typeface="Arial" panose="020B0604020202020204" pitchFamily="34" charset="0"/>
              <a:cs typeface="Arial" panose="020B0604020202020204" pitchFamily="34" charset="0"/>
            </a:endParaRPr>
          </a:p>
          <a:p>
            <a:endParaRPr lang="en-GB" altLang="en-US" sz="2000" dirty="0">
              <a:solidFill>
                <a:srgbClr val="002060"/>
              </a:solidFill>
              <a:latin typeface="Arial" panose="020B0604020202020204" pitchFamily="34" charset="0"/>
              <a:cs typeface="Arial" panose="020B0604020202020204" pitchFamily="34" charset="0"/>
            </a:endParaRPr>
          </a:p>
          <a:p>
            <a:endParaRPr lang="en-GB" altLang="en-US" sz="2000" dirty="0">
              <a:solidFill>
                <a:srgbClr val="002060"/>
              </a:solidFill>
              <a:latin typeface="Arial" panose="020B0604020202020204" pitchFamily="34" charset="0"/>
              <a:cs typeface="Arial" panose="020B0604020202020204" pitchFamily="34" charset="0"/>
            </a:endParaRPr>
          </a:p>
          <a:p>
            <a:endParaRPr lang="en-GB" altLang="en-US" sz="2000" dirty="0">
              <a:solidFill>
                <a:srgbClr val="002060"/>
              </a:solidFill>
              <a:latin typeface="Arial" panose="020B0604020202020204" pitchFamily="34" charset="0"/>
              <a:cs typeface="Arial" panose="020B0604020202020204" pitchFamily="34" charset="0"/>
            </a:endParaRPr>
          </a:p>
          <a:p>
            <a:endParaRPr lang="en-GB" altLang="en-US" sz="2000" dirty="0">
              <a:solidFill>
                <a:srgbClr val="002060"/>
              </a:solidFill>
              <a:latin typeface="Arial" panose="020B0604020202020204" pitchFamily="34" charset="0"/>
              <a:cs typeface="Arial" panose="020B0604020202020204" pitchFamily="34" charset="0"/>
            </a:endParaRPr>
          </a:p>
          <a:p>
            <a:pPr marL="0" indent="0">
              <a:buNone/>
            </a:pPr>
            <a:r>
              <a:rPr lang="en-GB" altLang="en-US" sz="2000" dirty="0">
                <a:solidFill>
                  <a:srgbClr val="002060"/>
                </a:solidFill>
                <a:latin typeface="Arial" panose="020B0604020202020204" pitchFamily="34" charset="0"/>
                <a:cs typeface="Arial" panose="020B0604020202020204" pitchFamily="34" charset="0"/>
              </a:rPr>
              <a:t>                                                        </a:t>
            </a:r>
            <a:r>
              <a:rPr lang="en-GB" altLang="en-US" sz="4400" b="1" dirty="0">
                <a:solidFill>
                  <a:srgbClr val="002060"/>
                </a:solidFill>
                <a:latin typeface="Arial" panose="020B0604020202020204" pitchFamily="34" charset="0"/>
                <a:cs typeface="Arial" panose="020B0604020202020204" pitchFamily="34" charset="0"/>
              </a:rPr>
              <a:t>Thank you</a:t>
            </a: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Questions</a:t>
            </a:r>
          </a:p>
        </p:txBody>
      </p:sp>
    </p:spTree>
    <p:extLst>
      <p:ext uri="{BB962C8B-B14F-4D97-AF65-F5344CB8AC3E}">
        <p14:creationId xmlns:p14="http://schemas.microsoft.com/office/powerpoint/2010/main" val="326795664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4">
            <a:hlinkClick r:id="rId2"/>
          </p:cNvPr>
          <p:cNvPicPr>
            <a:picLocks noChangeAspect="1"/>
          </p:cNvPicPr>
          <p:nvPr/>
        </p:nvPicPr>
        <p:blipFill>
          <a:blip r:embed="rId3"/>
          <a:stretch>
            <a:fillRect/>
          </a:stretch>
        </p:blipFill>
        <p:spPr>
          <a:xfrm>
            <a:off x="1233654" y="1112653"/>
            <a:ext cx="7281489" cy="4635431"/>
          </a:xfrm>
          <a:prstGeom prst="rect">
            <a:avLst/>
          </a:prstGeom>
        </p:spPr>
      </p:pic>
      <p:sp>
        <p:nvSpPr>
          <p:cNvPr id="7" name="TextBox 6"/>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Tw Cen MT" panose="020B0602020104020603" pitchFamily="34" charset="0"/>
                <a:cs typeface="Arial" panose="020B0604020202020204" pitchFamily="34" charset="0"/>
              </a:rPr>
              <a:t>Induction Video</a:t>
            </a:r>
            <a:endPar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92311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idx="1"/>
          </p:nvPr>
        </p:nvSpPr>
        <p:spPr>
          <a:xfrm>
            <a:off x="914827" y="673987"/>
            <a:ext cx="5129923" cy="791140"/>
          </a:xfrm>
        </p:spPr>
        <p:txBody>
          <a:bodyPr>
            <a:normAutofit fontScale="92500"/>
          </a:bodyPr>
          <a:lstStyle/>
          <a:p>
            <a:pPr marL="0" indent="0">
              <a:buClr>
                <a:srgbClr val="00008C"/>
              </a:buClr>
              <a:buSzPct val="110000"/>
              <a:buNone/>
              <a:defRPr/>
            </a:pPr>
            <a:endParaRPr lang="en-GB" altLang="en-US" sz="2000" dirty="0">
              <a:latin typeface="Arial" panose="020B0604020202020204" pitchFamily="34" charset="0"/>
              <a:cs typeface="Arial" panose="020B0604020202020204" pitchFamily="34" charset="0"/>
            </a:endParaRPr>
          </a:p>
          <a:p>
            <a:pPr marL="0" indent="0">
              <a:buClr>
                <a:srgbClr val="00008C"/>
              </a:buClr>
              <a:buSzPct val="110000"/>
              <a:buNone/>
              <a:defRPr/>
            </a:pPr>
            <a:r>
              <a:rPr lang="en-GB" altLang="en-US" sz="2400" b="1" dirty="0">
                <a:solidFill>
                  <a:srgbClr val="002060"/>
                </a:solidFill>
                <a:latin typeface="Arial" panose="020B0604020202020204" pitchFamily="34" charset="0"/>
                <a:cs typeface="Arial" panose="020B0604020202020204" pitchFamily="34" charset="0"/>
              </a:rPr>
              <a:t>Health &amp; Safety at Work etc. Act 1974</a:t>
            </a: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79359"/>
            <a:ext cx="11135442"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Legal Requirements</a:t>
            </a:r>
          </a:p>
        </p:txBody>
      </p:sp>
      <p:sp>
        <p:nvSpPr>
          <p:cNvPr id="2" name="Rectangle 1"/>
          <p:cNvSpPr/>
          <p:nvPr/>
        </p:nvSpPr>
        <p:spPr>
          <a:xfrm>
            <a:off x="957483" y="1510520"/>
            <a:ext cx="10309261" cy="1117229"/>
          </a:xfrm>
          <a:prstGeom prst="rect">
            <a:avLst/>
          </a:prstGeom>
        </p:spPr>
        <p:txBody>
          <a:bodyPr wrap="square">
            <a:spAutoFit/>
          </a:bodyPr>
          <a:lstStyle/>
          <a:p>
            <a:pPr>
              <a:lnSpc>
                <a:spcPct val="90000"/>
              </a:lnSpc>
              <a:buFont typeface="Wingdings" panose="05000000000000000000" pitchFamily="2" charset="2"/>
              <a:buNone/>
            </a:pPr>
            <a:r>
              <a:rPr lang="en-GB" altLang="en-US" sz="2000" b="1" dirty="0">
                <a:solidFill>
                  <a:srgbClr val="002060"/>
                </a:solidFill>
                <a:latin typeface="Arial" panose="020B0604020202020204" pitchFamily="34" charset="0"/>
                <a:cs typeface="Arial" panose="020B0604020202020204" pitchFamily="34" charset="0"/>
              </a:rPr>
              <a:t>Section 2(1) - Employers’ General Duty</a:t>
            </a:r>
          </a:p>
          <a:p>
            <a:pPr>
              <a:lnSpc>
                <a:spcPct val="90000"/>
              </a:lnSpc>
              <a:buFont typeface="Monotype Sorts"/>
              <a:buChar char="l"/>
            </a:pPr>
            <a:endParaRPr lang="en-GB" altLang="en-US" dirty="0">
              <a:solidFill>
                <a:srgbClr val="002060"/>
              </a:solidFill>
              <a:latin typeface="Arial" panose="020B0604020202020204" pitchFamily="34" charset="0"/>
              <a:cs typeface="Arial" panose="020B0604020202020204" pitchFamily="34" charset="0"/>
            </a:endParaRPr>
          </a:p>
          <a:p>
            <a:pPr>
              <a:lnSpc>
                <a:spcPct val="90000"/>
              </a:lnSpc>
            </a:pPr>
            <a:r>
              <a:rPr lang="en-GB" altLang="en-US" dirty="0">
                <a:solidFill>
                  <a:srgbClr val="002060"/>
                </a:solidFill>
                <a:latin typeface="Arial" panose="020B0604020202020204" pitchFamily="34" charset="0"/>
                <a:cs typeface="Arial" panose="020B0604020202020204" pitchFamily="34" charset="0"/>
              </a:rPr>
              <a:t>Duty to ensure ‘</a:t>
            </a:r>
            <a:r>
              <a:rPr lang="en-GB" altLang="en-US" u="sng" dirty="0">
                <a:solidFill>
                  <a:srgbClr val="002060"/>
                </a:solidFill>
                <a:latin typeface="Arial" panose="020B0604020202020204" pitchFamily="34" charset="0"/>
                <a:cs typeface="Arial" panose="020B0604020202020204" pitchFamily="34" charset="0"/>
              </a:rPr>
              <a:t>so far as is reasonably practicable’</a:t>
            </a:r>
            <a:r>
              <a:rPr lang="en-GB" altLang="en-US" dirty="0">
                <a:solidFill>
                  <a:srgbClr val="002060"/>
                </a:solidFill>
                <a:latin typeface="Arial" panose="020B0604020202020204" pitchFamily="34" charset="0"/>
                <a:cs typeface="Arial" panose="020B0604020202020204" pitchFamily="34" charset="0"/>
              </a:rPr>
              <a:t>, the health, safety and welfare at work of employees and any others who may be affected by the undertaking.</a:t>
            </a:r>
          </a:p>
        </p:txBody>
      </p:sp>
      <p:sp>
        <p:nvSpPr>
          <p:cNvPr id="3" name="Rectangle 2"/>
          <p:cNvSpPr/>
          <p:nvPr/>
        </p:nvSpPr>
        <p:spPr>
          <a:xfrm>
            <a:off x="957483" y="2615259"/>
            <a:ext cx="10668857" cy="1477328"/>
          </a:xfrm>
          <a:prstGeom prst="rect">
            <a:avLst/>
          </a:prstGeom>
        </p:spPr>
        <p:txBody>
          <a:bodyPr wrap="square">
            <a:spAutoFit/>
          </a:bodyPr>
          <a:lstStyle/>
          <a:p>
            <a:r>
              <a:rPr lang="en-GB" altLang="en-US" dirty="0">
                <a:solidFill>
                  <a:srgbClr val="002060"/>
                </a:solidFill>
                <a:latin typeface="Arial" panose="020B0604020202020204" pitchFamily="34" charset="0"/>
                <a:cs typeface="Arial" panose="020B0604020202020204" pitchFamily="34" charset="0"/>
              </a:rPr>
              <a:t>2.2a – 	Safe plant and systems of work.</a:t>
            </a:r>
          </a:p>
          <a:p>
            <a:r>
              <a:rPr lang="en-GB" altLang="en-US" dirty="0">
                <a:solidFill>
                  <a:srgbClr val="002060"/>
                </a:solidFill>
                <a:latin typeface="Arial" panose="020B0604020202020204" pitchFamily="34" charset="0"/>
                <a:cs typeface="Arial" panose="020B0604020202020204" pitchFamily="34" charset="0"/>
              </a:rPr>
              <a:t>2.2b –    Safe use, handling, storage and transportation of articles and substances.	</a:t>
            </a:r>
          </a:p>
          <a:p>
            <a:r>
              <a:rPr lang="en-GB" altLang="en-US" dirty="0">
                <a:solidFill>
                  <a:srgbClr val="002060"/>
                </a:solidFill>
                <a:latin typeface="Arial" panose="020B0604020202020204" pitchFamily="34" charset="0"/>
                <a:cs typeface="Arial" panose="020B0604020202020204" pitchFamily="34" charset="0"/>
              </a:rPr>
              <a:t>2.2c – 	Information, instruction, training and adequate supervision.</a:t>
            </a:r>
          </a:p>
          <a:p>
            <a:r>
              <a:rPr lang="en-GB" altLang="en-US" dirty="0">
                <a:solidFill>
                  <a:srgbClr val="002060"/>
                </a:solidFill>
                <a:latin typeface="Arial" panose="020B0604020202020204" pitchFamily="34" charset="0"/>
                <a:cs typeface="Arial" panose="020B0604020202020204" pitchFamily="34" charset="0"/>
              </a:rPr>
              <a:t>2.2d –	Safe place of work and a safe means of access and egress.</a:t>
            </a:r>
          </a:p>
          <a:p>
            <a:r>
              <a:rPr lang="en-GB" altLang="en-US" dirty="0">
                <a:solidFill>
                  <a:srgbClr val="002060"/>
                </a:solidFill>
                <a:latin typeface="Arial" panose="020B0604020202020204" pitchFamily="34" charset="0"/>
                <a:cs typeface="Arial" panose="020B0604020202020204" pitchFamily="34" charset="0"/>
              </a:rPr>
              <a:t>2.2e –	Safe working environment and adequate welfare facilities.</a:t>
            </a:r>
          </a:p>
        </p:txBody>
      </p:sp>
      <p:sp>
        <p:nvSpPr>
          <p:cNvPr id="7" name="Rectangle 6"/>
          <p:cNvSpPr/>
          <p:nvPr/>
        </p:nvSpPr>
        <p:spPr>
          <a:xfrm>
            <a:off x="957483" y="4092587"/>
            <a:ext cx="10371367" cy="1785104"/>
          </a:xfrm>
          <a:prstGeom prst="rect">
            <a:avLst/>
          </a:prstGeom>
        </p:spPr>
        <p:txBody>
          <a:bodyPr wrap="square">
            <a:spAutoFit/>
          </a:bodyPr>
          <a:lstStyle/>
          <a:p>
            <a:pPr>
              <a:buFont typeface="Wingdings" panose="05000000000000000000" pitchFamily="2" charset="2"/>
              <a:buNone/>
            </a:pPr>
            <a:r>
              <a:rPr lang="en-GB" altLang="en-US" sz="2000" b="1" dirty="0">
                <a:solidFill>
                  <a:srgbClr val="002060"/>
                </a:solidFill>
                <a:latin typeface="Arial" panose="020B0604020202020204" pitchFamily="34" charset="0"/>
                <a:cs typeface="Arial" panose="020B0604020202020204" pitchFamily="34" charset="0"/>
              </a:rPr>
              <a:t>Section 7 - Duty of Employees at Work</a:t>
            </a:r>
          </a:p>
          <a:p>
            <a:pPr>
              <a:buFont typeface="Wingdings" panose="05000000000000000000" pitchFamily="2" charset="2"/>
              <a:buNone/>
            </a:pPr>
            <a:r>
              <a:rPr lang="en-GB" altLang="en-US" dirty="0">
                <a:solidFill>
                  <a:srgbClr val="002060"/>
                </a:solidFill>
                <a:latin typeface="Arial" panose="020B0604020202020204" pitchFamily="34" charset="0"/>
                <a:cs typeface="Arial" panose="020B0604020202020204" pitchFamily="34" charset="0"/>
              </a:rPr>
              <a:t>It shall be the duty of every employee whilst at work to:</a:t>
            </a:r>
          </a:p>
          <a:p>
            <a:pPr marL="285750" indent="-285750">
              <a:buFont typeface="Arial" panose="020B0604020202020204" pitchFamily="34" charset="0"/>
              <a:buChar char="•"/>
            </a:pPr>
            <a:r>
              <a:rPr lang="en-GB" altLang="en-US" dirty="0">
                <a:solidFill>
                  <a:srgbClr val="002060"/>
                </a:solidFill>
                <a:latin typeface="Arial" panose="020B0604020202020204" pitchFamily="34" charset="0"/>
                <a:cs typeface="Arial" panose="020B0604020202020204" pitchFamily="34" charset="0"/>
              </a:rPr>
              <a:t>Take reasonable care of their own health and safety and of any other person who may be affected by their acts or omissions;</a:t>
            </a:r>
          </a:p>
          <a:p>
            <a:pPr marL="285750" indent="-285750">
              <a:buFont typeface="Arial" panose="020B0604020202020204" pitchFamily="34" charset="0"/>
              <a:buChar char="•"/>
            </a:pPr>
            <a:r>
              <a:rPr lang="en-GB" altLang="en-US" dirty="0">
                <a:solidFill>
                  <a:srgbClr val="002060"/>
                </a:solidFill>
                <a:latin typeface="Arial" panose="020B0604020202020204" pitchFamily="34" charset="0"/>
                <a:cs typeface="Arial" panose="020B0604020202020204" pitchFamily="34" charset="0"/>
              </a:rPr>
              <a:t>Co-operate with their employer so far as is necessary to enable that employer to meet their requirements with regards to any statutory provisions.</a:t>
            </a:r>
          </a:p>
        </p:txBody>
      </p:sp>
    </p:spTree>
    <p:extLst>
      <p:ext uri="{BB962C8B-B14F-4D97-AF65-F5344CB8AC3E}">
        <p14:creationId xmlns:p14="http://schemas.microsoft.com/office/powerpoint/2010/main" val="63745555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idx="1"/>
          </p:nvPr>
        </p:nvSpPr>
        <p:spPr>
          <a:xfrm>
            <a:off x="890548" y="1427380"/>
            <a:ext cx="9086931" cy="4123756"/>
          </a:xfrm>
        </p:spPr>
        <p:txBody>
          <a:bodyPr>
            <a:normAutofit lnSpcReduction="10000"/>
          </a:bodyPr>
          <a:lstStyle/>
          <a:p>
            <a:pPr marL="0" indent="0">
              <a:lnSpc>
                <a:spcPct val="100000"/>
              </a:lnSpc>
              <a:buNone/>
              <a:defRPr/>
            </a:pPr>
            <a:r>
              <a:rPr lang="en-US" altLang="en-US" sz="2400" b="1" dirty="0">
                <a:solidFill>
                  <a:srgbClr val="002060"/>
                </a:solidFill>
                <a:latin typeface="Arial" panose="020B0604020202020204" pitchFamily="34" charset="0"/>
                <a:cs typeface="Arial" panose="020B0604020202020204" pitchFamily="34" charset="0"/>
              </a:rPr>
              <a:t>Management seeks to provide a safe workplace and safe working methods. </a:t>
            </a:r>
            <a:br>
              <a:rPr lang="en-US" altLang="en-US" sz="2400" b="1" dirty="0">
                <a:solidFill>
                  <a:srgbClr val="002060"/>
                </a:solidFill>
                <a:latin typeface="Arial" panose="020B0604020202020204" pitchFamily="34" charset="0"/>
                <a:cs typeface="Arial" panose="020B0604020202020204" pitchFamily="34" charset="0"/>
              </a:rPr>
            </a:br>
            <a:r>
              <a:rPr lang="en-US" altLang="en-US" sz="2400" b="1" dirty="0">
                <a:solidFill>
                  <a:srgbClr val="002060"/>
                </a:solidFill>
                <a:latin typeface="Arial" panose="020B0604020202020204" pitchFamily="34" charset="0"/>
                <a:cs typeface="Arial" panose="020B0604020202020204" pitchFamily="34" charset="0"/>
              </a:rPr>
              <a:t>YOU can play your part by working safely.</a:t>
            </a:r>
          </a:p>
          <a:p>
            <a:pPr>
              <a:lnSpc>
                <a:spcPct val="100000"/>
              </a:lnSpc>
              <a:defRPr/>
            </a:pPr>
            <a:endParaRPr lang="en-US" altLang="en-US" sz="1800" dirty="0">
              <a:solidFill>
                <a:srgbClr val="002060"/>
              </a:solidFill>
              <a:latin typeface="Arial" panose="020B0604020202020204" pitchFamily="34" charset="0"/>
              <a:cs typeface="Arial" panose="020B0604020202020204" pitchFamily="34" charset="0"/>
            </a:endParaRPr>
          </a:p>
          <a:p>
            <a:pPr>
              <a:lnSpc>
                <a:spcPct val="100000"/>
              </a:lnSpc>
              <a:defRPr/>
            </a:pPr>
            <a:r>
              <a:rPr lang="en-US" altLang="en-US" sz="1800" dirty="0">
                <a:solidFill>
                  <a:srgbClr val="002060"/>
                </a:solidFill>
                <a:latin typeface="Arial" panose="020B0604020202020204" pitchFamily="34" charset="0"/>
                <a:cs typeface="Arial" panose="020B0604020202020204" pitchFamily="34" charset="0"/>
              </a:rPr>
              <a:t>The prevention of accidents is the concern of everybody;</a:t>
            </a:r>
          </a:p>
          <a:p>
            <a:pPr>
              <a:lnSpc>
                <a:spcPct val="100000"/>
              </a:lnSpc>
              <a:defRPr/>
            </a:pPr>
            <a:r>
              <a:rPr lang="en-US" altLang="en-US" sz="1800" dirty="0">
                <a:solidFill>
                  <a:srgbClr val="002060"/>
                </a:solidFill>
                <a:latin typeface="Arial" panose="020B0604020202020204" pitchFamily="34" charset="0"/>
                <a:cs typeface="Arial" panose="020B0604020202020204" pitchFamily="34" charset="0"/>
              </a:rPr>
              <a:t>You must keep your eye on the job and never take risks;</a:t>
            </a:r>
          </a:p>
          <a:p>
            <a:pPr>
              <a:lnSpc>
                <a:spcPct val="100000"/>
              </a:lnSpc>
              <a:defRPr/>
            </a:pPr>
            <a:r>
              <a:rPr lang="en-US" altLang="en-US" sz="1800" dirty="0">
                <a:solidFill>
                  <a:srgbClr val="002060"/>
                </a:solidFill>
                <a:latin typeface="Arial" panose="020B0604020202020204" pitchFamily="34" charset="0"/>
                <a:cs typeface="Arial" panose="020B0604020202020204" pitchFamily="34" charset="0"/>
              </a:rPr>
              <a:t>If you study these rules you will go along way towards keeping out of harm;</a:t>
            </a:r>
          </a:p>
          <a:p>
            <a:pPr>
              <a:lnSpc>
                <a:spcPct val="100000"/>
              </a:lnSpc>
              <a:defRPr/>
            </a:pPr>
            <a:r>
              <a:rPr lang="en-US" altLang="en-US" sz="1800" dirty="0">
                <a:solidFill>
                  <a:srgbClr val="002060"/>
                </a:solidFill>
                <a:latin typeface="Arial" panose="020B0604020202020204" pitchFamily="34" charset="0"/>
                <a:cs typeface="Arial" panose="020B0604020202020204" pitchFamily="34" charset="0"/>
              </a:rPr>
              <a:t>All near misses must be reported to your Manager;</a:t>
            </a:r>
            <a:endParaRPr lang="en-GB" altLang="en-US" sz="1800" dirty="0">
              <a:solidFill>
                <a:srgbClr val="002060"/>
              </a:solidFill>
              <a:latin typeface="Arial" panose="020B0604020202020204" pitchFamily="34" charset="0"/>
              <a:cs typeface="Arial" panose="020B0604020202020204" pitchFamily="34" charset="0"/>
            </a:endParaRPr>
          </a:p>
          <a:p>
            <a:pPr>
              <a:lnSpc>
                <a:spcPct val="100000"/>
              </a:lnSpc>
            </a:pPr>
            <a:r>
              <a:rPr lang="en-GB" altLang="en-US" sz="1800" dirty="0">
                <a:solidFill>
                  <a:srgbClr val="002060"/>
                </a:solidFill>
                <a:latin typeface="Arial" panose="020B0604020202020204" pitchFamily="34" charset="0"/>
                <a:cs typeface="Arial" panose="020B0604020202020204" pitchFamily="34" charset="0"/>
              </a:rPr>
              <a:t>A system is in operation which requires the reporting by employees of all ACCIDENTS, injuries, diseases and reportable incidents. There will be an immediate investigation to determine the cause of the accident so as to remedy any faults.</a:t>
            </a:r>
          </a:p>
          <a:p>
            <a:pPr algn="just"/>
            <a:endParaRPr lang="en-GB" altLang="en-US" sz="2000" dirty="0">
              <a:solidFill>
                <a:srgbClr val="002060"/>
              </a:solidFill>
              <a:latin typeface="Arial" panose="020B0604020202020204" pitchFamily="34" charset="0"/>
              <a:cs typeface="Arial" panose="020B0604020202020204" pitchFamily="34" charset="0"/>
            </a:endParaRPr>
          </a:p>
          <a:p>
            <a:pPr>
              <a:lnSpc>
                <a:spcPct val="80000"/>
              </a:lnSpc>
              <a:defRPr/>
            </a:pPr>
            <a:endParaRPr lang="en-GB" altLang="en-US" sz="20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ea typeface="+mn-ea"/>
                <a:cs typeface="+mn-cs"/>
              </a:rPr>
              <a:t>Accident</a:t>
            </a:r>
            <a:r>
              <a:rPr kumimoji="0" lang="en-GB" sz="2400" b="0" i="0" u="none" strike="noStrike" kern="1200" cap="none" spc="0" normalizeH="0" noProof="0" dirty="0">
                <a:ln>
                  <a:noFill/>
                </a:ln>
                <a:effectLst/>
                <a:uLnTx/>
                <a:uFillTx/>
                <a:latin typeface="Tw Cen MT" panose="020B0602020104020603" pitchFamily="34" charset="0"/>
                <a:ea typeface="+mn-ea"/>
                <a:cs typeface="+mn-cs"/>
              </a:rPr>
              <a:t> Prevention and Procedures</a:t>
            </a:r>
            <a:endParaRPr kumimoji="0" lang="en-GB" sz="2400" b="0" i="0" u="none" strike="noStrike" kern="1200" cap="none" spc="0" normalizeH="0" baseline="0" noProof="0" dirty="0">
              <a:ln>
                <a:noFill/>
              </a:ln>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0838321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idx="1"/>
          </p:nvPr>
        </p:nvSpPr>
        <p:spPr>
          <a:xfrm>
            <a:off x="5909287" y="893603"/>
            <a:ext cx="3817340" cy="5416680"/>
          </a:xfrm>
        </p:spPr>
        <p:txBody>
          <a:bodyPr>
            <a:normAutofit fontScale="92500" lnSpcReduction="20000"/>
          </a:bodyPr>
          <a:lstStyle/>
          <a:p>
            <a:pPr marL="0" indent="0">
              <a:lnSpc>
                <a:spcPct val="150000"/>
              </a:lnSpc>
              <a:buClr>
                <a:srgbClr val="0068C6"/>
              </a:buClr>
              <a:buNone/>
            </a:pPr>
            <a:r>
              <a:rPr lang="en-GB" altLang="en-US" sz="2400" b="1" dirty="0">
                <a:solidFill>
                  <a:srgbClr val="002060"/>
                </a:solidFill>
                <a:latin typeface="Arial" panose="020B0604020202020204" pitchFamily="34" charset="0"/>
                <a:cs typeface="Arial" panose="020B0604020202020204" pitchFamily="34" charset="0"/>
              </a:rPr>
              <a:t>Safe Working Instructions / Method Statements</a:t>
            </a:r>
          </a:p>
          <a:p>
            <a:pPr>
              <a:lnSpc>
                <a:spcPct val="150000"/>
              </a:lnSpc>
              <a:buClr>
                <a:srgbClr val="0068C6"/>
              </a:buClr>
            </a:pPr>
            <a:r>
              <a:rPr lang="en-GB" altLang="en-US" sz="2000" dirty="0">
                <a:solidFill>
                  <a:srgbClr val="002060"/>
                </a:solidFill>
                <a:latin typeface="Arial" panose="020B0604020202020204" pitchFamily="34" charset="0"/>
                <a:cs typeface="Arial" panose="020B0604020202020204" pitchFamily="34" charset="0"/>
              </a:rPr>
              <a:t>To assist all employees to work safely J &amp; E Hall have developed a comprehensive Safe System of Work for all high risk activities;</a:t>
            </a:r>
          </a:p>
          <a:p>
            <a:pPr>
              <a:lnSpc>
                <a:spcPct val="150000"/>
              </a:lnSpc>
              <a:buClr>
                <a:srgbClr val="0068C6"/>
              </a:buClr>
            </a:pPr>
            <a:r>
              <a:rPr lang="en-GB" altLang="en-US" sz="2000" dirty="0">
                <a:solidFill>
                  <a:srgbClr val="002060"/>
                </a:solidFill>
                <a:latin typeface="Arial" panose="020B0604020202020204" pitchFamily="34" charset="0"/>
                <a:cs typeface="Arial" panose="020B0604020202020204" pitchFamily="34" charset="0"/>
              </a:rPr>
              <a:t>All relevant Safe Systems of Work Method statements are available on Effective Software;</a:t>
            </a:r>
          </a:p>
          <a:p>
            <a:pPr>
              <a:lnSpc>
                <a:spcPct val="150000"/>
              </a:lnSpc>
              <a:buClr>
                <a:srgbClr val="0068C6"/>
              </a:buClr>
            </a:pPr>
            <a:r>
              <a:rPr lang="en-GB" altLang="en-US" sz="2000" dirty="0">
                <a:solidFill>
                  <a:srgbClr val="002060"/>
                </a:solidFill>
                <a:latin typeface="Arial" panose="020B0604020202020204" pitchFamily="34" charset="0"/>
                <a:cs typeface="Arial" panose="020B0604020202020204" pitchFamily="34" charset="0"/>
              </a:rPr>
              <a:t>These are periodically reviewed for effectiveness.</a:t>
            </a:r>
          </a:p>
          <a:p>
            <a:pPr marL="0" indent="0">
              <a:lnSpc>
                <a:spcPct val="80000"/>
              </a:lnSpc>
              <a:buNone/>
              <a:defRPr/>
            </a:pPr>
            <a:endParaRPr lang="en-US" altLang="en-US" sz="20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dirty="0">
                <a:latin typeface="Tw Cen MT" panose="020B0602020104020603" pitchFamily="34" charset="0"/>
                <a:cs typeface="Arial" panose="020B0604020202020204" pitchFamily="34" charset="0"/>
              </a:rPr>
              <a:t>Safe Systems of Work</a:t>
            </a:r>
            <a:endParaRPr kumimoji="0" lang="en-GB" sz="2400"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90637" y="895474"/>
            <a:ext cx="5140387" cy="5414809"/>
          </a:xfrm>
          <a:prstGeom prst="rect">
            <a:avLst/>
          </a:prstGeom>
        </p:spPr>
      </p:pic>
    </p:spTree>
    <p:extLst>
      <p:ext uri="{BB962C8B-B14F-4D97-AF65-F5344CB8AC3E}">
        <p14:creationId xmlns:p14="http://schemas.microsoft.com/office/powerpoint/2010/main" val="254126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idx="1"/>
          </p:nvPr>
        </p:nvSpPr>
        <p:spPr>
          <a:xfrm>
            <a:off x="1919288" y="981075"/>
            <a:ext cx="8229600" cy="3271838"/>
          </a:xfrm>
        </p:spPr>
        <p:txBody>
          <a:bodyPr/>
          <a:lstStyle/>
          <a:p>
            <a:pPr>
              <a:buClr>
                <a:schemeClr val="tx2"/>
              </a:buClr>
              <a:buFont typeface="Wingdings" panose="05000000000000000000" pitchFamily="2" charset="2"/>
              <a:buNone/>
            </a:pPr>
            <a:r>
              <a:rPr lang="en-GB" altLang="en-US" sz="2000" dirty="0"/>
              <a:t>				</a:t>
            </a: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rPr>
              <a:t>COSHH &amp; SDS</a:t>
            </a:r>
          </a:p>
        </p:txBody>
      </p:sp>
      <p:sp>
        <p:nvSpPr>
          <p:cNvPr id="2" name="Rectangle 1"/>
          <p:cNvSpPr/>
          <p:nvPr/>
        </p:nvSpPr>
        <p:spPr>
          <a:xfrm>
            <a:off x="870253" y="1605654"/>
            <a:ext cx="10078065" cy="3822585"/>
          </a:xfrm>
          <a:prstGeom prst="rect">
            <a:avLst/>
          </a:prstGeom>
        </p:spPr>
        <p:txBody>
          <a:bodyPr wrap="square">
            <a:spAutoFit/>
          </a:bodyPr>
          <a:lstStyle/>
          <a:p>
            <a:pPr>
              <a:lnSpc>
                <a:spcPct val="150000"/>
              </a:lnSpc>
              <a:spcBef>
                <a:spcPct val="20000"/>
              </a:spcBef>
              <a:buClr>
                <a:srgbClr val="0068C6"/>
              </a:buClr>
              <a:defRPr/>
            </a:pPr>
            <a:r>
              <a:rPr lang="en-GB" sz="3200" b="1" kern="0" dirty="0">
                <a:solidFill>
                  <a:srgbClr val="002060"/>
                </a:solidFill>
                <a:latin typeface="Arial" panose="020B0604020202020204" pitchFamily="34" charset="0"/>
                <a:cs typeface="Arial" panose="020B0604020202020204" pitchFamily="34" charset="0"/>
              </a:rPr>
              <a:t>Material</a:t>
            </a:r>
            <a:r>
              <a:rPr lang="en-GB" sz="3200" b="1" kern="0" dirty="0">
                <a:latin typeface="Arial" panose="020B0604020202020204" pitchFamily="34" charset="0"/>
                <a:cs typeface="Arial" panose="020B0604020202020204" pitchFamily="34" charset="0"/>
              </a:rPr>
              <a:t> </a:t>
            </a:r>
            <a:r>
              <a:rPr lang="en-GB" sz="3200" b="1" kern="0" dirty="0">
                <a:solidFill>
                  <a:srgbClr val="FF0000"/>
                </a:solidFill>
                <a:latin typeface="Arial" panose="020B0604020202020204" pitchFamily="34" charset="0"/>
                <a:cs typeface="Arial" panose="020B0604020202020204" pitchFamily="34" charset="0"/>
              </a:rPr>
              <a:t>S</a:t>
            </a:r>
            <a:r>
              <a:rPr lang="en-GB" sz="3200" b="1" kern="0" dirty="0">
                <a:solidFill>
                  <a:srgbClr val="002060"/>
                </a:solidFill>
                <a:latin typeface="Arial" panose="020B0604020202020204" pitchFamily="34" charset="0"/>
                <a:cs typeface="Arial" panose="020B0604020202020204" pitchFamily="34" charset="0"/>
              </a:rPr>
              <a:t>afety</a:t>
            </a:r>
            <a:r>
              <a:rPr lang="en-GB" sz="3200" b="1" kern="0" dirty="0">
                <a:latin typeface="Arial" panose="020B0604020202020204" pitchFamily="34" charset="0"/>
                <a:cs typeface="Arial" panose="020B0604020202020204" pitchFamily="34" charset="0"/>
              </a:rPr>
              <a:t> </a:t>
            </a:r>
            <a:r>
              <a:rPr lang="en-GB" sz="3200" b="1" kern="0" dirty="0">
                <a:solidFill>
                  <a:srgbClr val="FF0000"/>
                </a:solidFill>
                <a:latin typeface="Arial" panose="020B0604020202020204" pitchFamily="34" charset="0"/>
                <a:cs typeface="Arial" panose="020B0604020202020204" pitchFamily="34" charset="0"/>
              </a:rPr>
              <a:t>D</a:t>
            </a:r>
            <a:r>
              <a:rPr lang="en-GB" sz="3200" b="1" kern="0" dirty="0">
                <a:solidFill>
                  <a:srgbClr val="002060"/>
                </a:solidFill>
                <a:latin typeface="Arial" panose="020B0604020202020204" pitchFamily="34" charset="0"/>
                <a:cs typeface="Arial" panose="020B0604020202020204" pitchFamily="34" charset="0"/>
              </a:rPr>
              <a:t>ata</a:t>
            </a:r>
            <a:r>
              <a:rPr lang="en-GB" sz="3200" b="1" kern="0" dirty="0">
                <a:latin typeface="Arial" panose="020B0604020202020204" pitchFamily="34" charset="0"/>
                <a:cs typeface="Arial" panose="020B0604020202020204" pitchFamily="34" charset="0"/>
              </a:rPr>
              <a:t> </a:t>
            </a:r>
            <a:r>
              <a:rPr lang="en-GB" sz="3200" b="1" kern="0" dirty="0">
                <a:solidFill>
                  <a:srgbClr val="FF0000"/>
                </a:solidFill>
                <a:latin typeface="Arial" panose="020B0604020202020204" pitchFamily="34" charset="0"/>
                <a:cs typeface="Arial" panose="020B0604020202020204" pitchFamily="34" charset="0"/>
              </a:rPr>
              <a:t>S</a:t>
            </a:r>
            <a:r>
              <a:rPr lang="en-GB" sz="3200" b="1" kern="0" dirty="0">
                <a:solidFill>
                  <a:srgbClr val="002060"/>
                </a:solidFill>
                <a:latin typeface="Arial" panose="020B0604020202020204" pitchFamily="34" charset="0"/>
                <a:cs typeface="Arial" panose="020B0604020202020204" pitchFamily="34" charset="0"/>
              </a:rPr>
              <a:t>heets.</a:t>
            </a:r>
          </a:p>
          <a:p>
            <a:pPr marL="342900" indent="-342900">
              <a:lnSpc>
                <a:spcPct val="150000"/>
              </a:lnSpc>
              <a:spcBef>
                <a:spcPct val="20000"/>
              </a:spcBef>
              <a:buClr>
                <a:srgbClr val="0068C6"/>
              </a:buClr>
              <a:buFontTx/>
              <a:buChar char="•"/>
              <a:defRPr/>
            </a:pPr>
            <a:r>
              <a:rPr lang="en-GB" sz="2400" kern="0" dirty="0">
                <a:solidFill>
                  <a:srgbClr val="002060"/>
                </a:solidFill>
                <a:latin typeface="Arial" panose="020B0604020202020204" pitchFamily="34" charset="0"/>
                <a:cs typeface="Arial" panose="020B0604020202020204" pitchFamily="34" charset="0"/>
              </a:rPr>
              <a:t>To assist all employees to work safely J &amp; E Hall have developed a comprehensive range of COSHH assessments;</a:t>
            </a:r>
          </a:p>
          <a:p>
            <a:pPr marL="342900" indent="-342900">
              <a:lnSpc>
                <a:spcPct val="150000"/>
              </a:lnSpc>
              <a:spcBef>
                <a:spcPct val="20000"/>
              </a:spcBef>
              <a:buClr>
                <a:srgbClr val="0068C6"/>
              </a:buClr>
              <a:buFontTx/>
              <a:buChar char="•"/>
              <a:defRPr/>
            </a:pPr>
            <a:r>
              <a:rPr lang="en-GB" sz="2400" kern="0" dirty="0">
                <a:solidFill>
                  <a:srgbClr val="002060"/>
                </a:solidFill>
                <a:latin typeface="Arial" panose="020B0604020202020204" pitchFamily="34" charset="0"/>
                <a:cs typeface="Arial" panose="020B0604020202020204" pitchFamily="34" charset="0"/>
              </a:rPr>
              <a:t>All relevant COSHH assessments are issued to employees and are also available on the HSQE Web site and Effective Software;</a:t>
            </a:r>
          </a:p>
          <a:p>
            <a:pPr marL="342900" indent="-342900">
              <a:lnSpc>
                <a:spcPct val="150000"/>
              </a:lnSpc>
              <a:spcBef>
                <a:spcPct val="20000"/>
              </a:spcBef>
              <a:buClr>
                <a:srgbClr val="0068C6"/>
              </a:buClr>
              <a:buFontTx/>
              <a:buChar char="•"/>
              <a:defRPr/>
            </a:pPr>
            <a:r>
              <a:rPr lang="en-GB" sz="2400" kern="0" dirty="0">
                <a:solidFill>
                  <a:srgbClr val="002060"/>
                </a:solidFill>
                <a:latin typeface="Arial" panose="020B0604020202020204" pitchFamily="34" charset="0"/>
                <a:cs typeface="Arial" panose="020B0604020202020204" pitchFamily="34" charset="0"/>
              </a:rPr>
              <a:t>These are periodically reviewed for effectiveness.</a:t>
            </a:r>
          </a:p>
        </p:txBody>
      </p:sp>
    </p:spTree>
    <p:extLst>
      <p:ext uri="{BB962C8B-B14F-4D97-AF65-F5344CB8AC3E}">
        <p14:creationId xmlns:p14="http://schemas.microsoft.com/office/powerpoint/2010/main" val="171603627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idx="1"/>
          </p:nvPr>
        </p:nvSpPr>
        <p:spPr>
          <a:xfrm>
            <a:off x="1919288" y="981075"/>
            <a:ext cx="8229600" cy="3271838"/>
          </a:xfrm>
        </p:spPr>
        <p:txBody>
          <a:bodyPr/>
          <a:lstStyle/>
          <a:p>
            <a:pPr>
              <a:buClr>
                <a:schemeClr val="tx2"/>
              </a:buClr>
              <a:buFont typeface="Wingdings" panose="05000000000000000000" pitchFamily="2" charset="2"/>
              <a:buNone/>
            </a:pPr>
            <a:r>
              <a:rPr lang="en-GB" altLang="en-US" sz="2000" dirty="0"/>
              <a:t>				</a:t>
            </a:r>
          </a:p>
        </p:txBody>
      </p:sp>
      <p:cxnSp>
        <p:nvCxnSpPr>
          <p:cNvPr id="4" name="Straight Connector 3"/>
          <p:cNvCxnSpPr/>
          <p:nvPr/>
        </p:nvCxnSpPr>
        <p:spPr>
          <a:xfrm flipV="1">
            <a:off x="551829" y="556060"/>
            <a:ext cx="10714915" cy="1451"/>
          </a:xfrm>
          <a:prstGeom prst="line">
            <a:avLst/>
          </a:prstGeom>
          <a:ln w="19050">
            <a:gradFill flip="none" rotWithShape="1">
              <a:gsLst>
                <a:gs pos="0">
                  <a:srgbClr val="229BD5"/>
                </a:gs>
                <a:gs pos="35000">
                  <a:srgbClr val="57A0D8"/>
                </a:gs>
                <a:gs pos="100000">
                  <a:schemeClr val="accent1">
                    <a:tint val="23500"/>
                    <a:satMod val="160000"/>
                    <a:lumMod val="10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1829" y="94395"/>
            <a:ext cx="11135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Tw Cen MT" panose="020B0602020104020603" pitchFamily="34" charset="0"/>
                <a:ea typeface="+mn-ea"/>
                <a:cs typeface="+mn-cs"/>
              </a:rPr>
              <a:t>Smoking</a:t>
            </a:r>
          </a:p>
        </p:txBody>
      </p:sp>
      <p:sp>
        <p:nvSpPr>
          <p:cNvPr id="2" name="Rectangle 1"/>
          <p:cNvSpPr/>
          <p:nvPr/>
        </p:nvSpPr>
        <p:spPr>
          <a:xfrm>
            <a:off x="1111662" y="1869658"/>
            <a:ext cx="7652012" cy="3354765"/>
          </a:xfrm>
          <a:prstGeom prst="rect">
            <a:avLst/>
          </a:prstGeom>
        </p:spPr>
        <p:txBody>
          <a:bodyPr wrap="square">
            <a:spAutoFit/>
          </a:bodyPr>
          <a:lstStyle/>
          <a:p>
            <a:pPr>
              <a:buClr>
                <a:srgbClr val="0068C6"/>
              </a:buClr>
            </a:pPr>
            <a:r>
              <a:rPr lang="en-GB" altLang="en-US" sz="3600" dirty="0">
                <a:solidFill>
                  <a:srgbClr val="002060"/>
                </a:solidFill>
                <a:latin typeface="Arial" panose="020B0604020202020204" pitchFamily="34" charset="0"/>
                <a:cs typeface="Arial" panose="020B0604020202020204" pitchFamily="34" charset="0"/>
              </a:rPr>
              <a:t>J &amp; E Hall have a no smoking policy</a:t>
            </a:r>
          </a:p>
          <a:p>
            <a:pPr>
              <a:buClr>
                <a:srgbClr val="0068C6"/>
              </a:buClr>
            </a:pPr>
            <a:endParaRPr lang="en-GB" altLang="en-US" sz="3600" dirty="0">
              <a:solidFill>
                <a:srgbClr val="002060"/>
              </a:solidFill>
              <a:latin typeface="Arial" panose="020B0604020202020204" pitchFamily="34" charset="0"/>
              <a:cs typeface="Arial" panose="020B0604020202020204" pitchFamily="34" charset="0"/>
            </a:endParaRPr>
          </a:p>
          <a:p>
            <a:pPr marL="285750" indent="-285750">
              <a:buClr>
                <a:srgbClr val="0068C6"/>
              </a:buClr>
              <a:buFont typeface="Arial" panose="020B0604020202020204" pitchFamily="34" charset="0"/>
              <a:buChar char="•"/>
            </a:pPr>
            <a:r>
              <a:rPr lang="en-GB" altLang="en-US" sz="2800" dirty="0">
                <a:solidFill>
                  <a:srgbClr val="002060"/>
                </a:solidFill>
                <a:latin typeface="Arial" panose="020B0604020202020204" pitchFamily="34" charset="0"/>
                <a:cs typeface="Arial" panose="020B0604020202020204" pitchFamily="34" charset="0"/>
              </a:rPr>
              <a:t>Adhere to local and site smoking arrangements;</a:t>
            </a:r>
          </a:p>
          <a:p>
            <a:pPr marL="285750" indent="-285750">
              <a:buClr>
                <a:srgbClr val="0068C6"/>
              </a:buClr>
              <a:buFont typeface="Arial" panose="020B0604020202020204" pitchFamily="34" charset="0"/>
              <a:buChar char="•"/>
            </a:pPr>
            <a:r>
              <a:rPr lang="en-GB" altLang="en-US" sz="2800" dirty="0">
                <a:solidFill>
                  <a:srgbClr val="002060"/>
                </a:solidFill>
                <a:latin typeface="Arial" panose="020B0604020202020204" pitchFamily="34" charset="0"/>
                <a:cs typeface="Arial" panose="020B0604020202020204" pitchFamily="34" charset="0"/>
              </a:rPr>
              <a:t>Smoking in company vehicles is prohibited; </a:t>
            </a:r>
            <a:endParaRPr lang="en-GB" altLang="en-US" sz="2800" dirty="0">
              <a:solidFill>
                <a:srgbClr val="FF0000"/>
              </a:solidFill>
              <a:latin typeface="Arial" panose="020B0604020202020204" pitchFamily="34" charset="0"/>
              <a:cs typeface="Arial" panose="020B0604020202020204" pitchFamily="34" charset="0"/>
            </a:endParaRPr>
          </a:p>
          <a:p>
            <a:pPr marL="285750" indent="-285750">
              <a:buClr>
                <a:srgbClr val="0068C6"/>
              </a:buClr>
              <a:buFont typeface="Arial" panose="020B0604020202020204" pitchFamily="34" charset="0"/>
              <a:buChar char="•"/>
            </a:pPr>
            <a:r>
              <a:rPr lang="en-GB" altLang="en-US" sz="2800" dirty="0">
                <a:solidFill>
                  <a:srgbClr val="002060"/>
                </a:solidFill>
                <a:latin typeface="Arial" panose="020B0604020202020204" pitchFamily="34" charset="0"/>
                <a:cs typeface="Arial" panose="020B0604020202020204" pitchFamily="34" charset="0"/>
              </a:rPr>
              <a:t>“No Smoking” signs are clearly displayed at entrances into our premises and in vehicles. </a:t>
            </a:r>
          </a:p>
        </p:txBody>
      </p:sp>
      <p:pic>
        <p:nvPicPr>
          <p:cNvPr id="6" name="Picture 12" descr="http://www.qcenter.com/wp-content/uploads/no-smoking-icon-rgb-for-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341" y="2169168"/>
            <a:ext cx="2686054" cy="268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943532"/>
      </p:ext>
    </p:extLst>
  </p:cSld>
  <p:clrMapOvr>
    <a:masterClrMapping/>
  </p:clrMapOvr>
  <p:transition spd="slow"/>
</p:sld>
</file>

<file path=ppt/theme/theme1.xml><?xml version="1.0" encoding="utf-8"?>
<a:theme xmlns:a="http://schemas.openxmlformats.org/drawingml/2006/main" name="J &amp; E Hall presentatio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 &amp; E Hall presentation template</Template>
  <TotalTime>1757</TotalTime>
  <Words>3051</Words>
  <Application>Microsoft Office PowerPoint</Application>
  <PresentationFormat>Widescreen</PresentationFormat>
  <Paragraphs>348</Paragraphs>
  <Slides>34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Monotype Sorts</vt:lpstr>
      <vt:lpstr>Symbol</vt:lpstr>
      <vt:lpstr>Tw Cen MT</vt:lpstr>
      <vt:lpstr>Wingdings</vt:lpstr>
      <vt:lpstr>J &amp; E Hall presentation template</vt:lpstr>
      <vt:lpstr>SAFE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Young</dc:creator>
  <cp:lastModifiedBy>Helen Jerram</cp:lastModifiedBy>
  <cp:revision>137</cp:revision>
  <cp:lastPrinted>2018-08-01T07:33:22Z</cp:lastPrinted>
  <dcterms:created xsi:type="dcterms:W3CDTF">2018-04-30T09:30:10Z</dcterms:created>
  <dcterms:modified xsi:type="dcterms:W3CDTF">2022-10-17T10:05:34Z</dcterms:modified>
</cp:coreProperties>
</file>