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9" r:id="rId3"/>
    <p:sldId id="276" r:id="rId4"/>
    <p:sldId id="280" r:id="rId5"/>
    <p:sldId id="262" r:id="rId6"/>
    <p:sldId id="263" r:id="rId7"/>
    <p:sldId id="261" r:id="rId8"/>
    <p:sldId id="278" r:id="rId9"/>
    <p:sldId id="264" r:id="rId10"/>
    <p:sldId id="266" r:id="rId11"/>
    <p:sldId id="267" r:id="rId12"/>
    <p:sldId id="281" r:id="rId13"/>
    <p:sldId id="269" r:id="rId14"/>
    <p:sldId id="270" r:id="rId15"/>
    <p:sldId id="285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A6"/>
    <a:srgbClr val="2190CE"/>
    <a:srgbClr val="F2861A"/>
    <a:srgbClr val="619C34"/>
    <a:srgbClr val="79C042"/>
    <a:srgbClr val="06BABA"/>
    <a:srgbClr val="24B1E7"/>
    <a:srgbClr val="F4993E"/>
    <a:srgbClr val="7EC246"/>
    <a:srgbClr val="99C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237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16576946118759"/>
          <c:y val="2.6962290845673614E-2"/>
          <c:w val="0.58333333333333337"/>
          <c:h val="0.97222222222222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22-470B-A012-F52B1EC41236}"/>
              </c:ext>
            </c:extLst>
          </c:dPt>
          <c:dPt>
            <c:idx val="1"/>
            <c:bubble3D val="0"/>
            <c:spPr>
              <a:solidFill>
                <a:srgbClr val="79C0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22-470B-A012-F52B1EC412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22-470B-A012-F52B1EC41236}"/>
              </c:ext>
            </c:extLst>
          </c:dPt>
          <c:val>
            <c:numRef>
              <c:f>Sheet1!$B$3:$B$5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22-470B-A012-F52B1EC41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B6B5-3A25-4A83-A213-A166936C11D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23A1-7465-4891-B502-A5E4D90FE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5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6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5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8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9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4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23A1-7465-4891-B502-A5E4D90FE4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3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4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9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5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5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5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4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2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483F-A1EC-4B63-BE72-F6B61C7C2E0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C7B4-FF50-4E3D-8A5E-9E849DDB20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"/>
            <a:ext cx="346936" cy="687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94" y="6267854"/>
            <a:ext cx="1429512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8319946" y="38912"/>
            <a:ext cx="3822508" cy="8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jpeg"/><Relationship Id="rId7" Type="http://schemas.openxmlformats.org/officeDocument/2006/relationships/image" Target="../media/image40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57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43.png"/><Relationship Id="rId10" Type="http://schemas.openxmlformats.org/officeDocument/2006/relationships/image" Target="../media/image65.png"/><Relationship Id="rId4" Type="http://schemas.microsoft.com/office/2007/relationships/hdphoto" Target="../media/hdphoto3.wdp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6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image" Target="../media/image43.png"/><Relationship Id="rId5" Type="http://schemas.openxmlformats.org/officeDocument/2006/relationships/image" Target="../media/image70.pn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jpeg"/><Relationship Id="rId3" Type="http://schemas.openxmlformats.org/officeDocument/2006/relationships/image" Target="../media/image77.jpeg"/><Relationship Id="rId7" Type="http://schemas.openxmlformats.org/officeDocument/2006/relationships/image" Target="../media/image80.png"/><Relationship Id="rId12" Type="http://schemas.openxmlformats.org/officeDocument/2006/relationships/image" Target="../media/image8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2ahUKEwjLmamGm_LgAhUQEBQKHTugDpsQjRx6BAgBEAU&amp;url=https://www.onlinewebfonts.com/icon/322928&amp;psig=AOvVaw2PHixHzKUz0uA-2N6Tk9ZO&amp;ust=1552123030729533" TargetMode="External"/><Relationship Id="rId11" Type="http://schemas.openxmlformats.org/officeDocument/2006/relationships/image" Target="../media/image83.png"/><Relationship Id="rId5" Type="http://schemas.openxmlformats.org/officeDocument/2006/relationships/image" Target="../media/image79.jpeg"/><Relationship Id="rId10" Type="http://schemas.openxmlformats.org/officeDocument/2006/relationships/image" Target="../media/image46.png"/><Relationship Id="rId4" Type="http://schemas.openxmlformats.org/officeDocument/2006/relationships/image" Target="../media/image78.emf"/><Relationship Id="rId9" Type="http://schemas.openxmlformats.org/officeDocument/2006/relationships/image" Target="../media/image82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7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9.png"/><Relationship Id="rId4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4.png"/><Relationship Id="rId7" Type="http://schemas.openxmlformats.org/officeDocument/2006/relationships/image" Target="../media/image90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94.jpe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41.png"/><Relationship Id="rId9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jpeg"/><Relationship Id="rId3" Type="http://schemas.openxmlformats.org/officeDocument/2006/relationships/image" Target="../media/image101.png"/><Relationship Id="rId21" Type="http://schemas.openxmlformats.org/officeDocument/2006/relationships/image" Target="../media/image118.jpeg"/><Relationship Id="rId34" Type="http://schemas.openxmlformats.org/officeDocument/2006/relationships/image" Target="../media/image13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jpeg"/><Relationship Id="rId25" Type="http://schemas.openxmlformats.org/officeDocument/2006/relationships/image" Target="../media/image122.jpeg"/><Relationship Id="rId33" Type="http://schemas.openxmlformats.org/officeDocument/2006/relationships/image" Target="../media/image130.png"/><Relationship Id="rId2" Type="http://schemas.openxmlformats.org/officeDocument/2006/relationships/hyperlink" Target="http://www.harrods.com/Cultures/en-GB/homepageindex.htm" TargetMode="External"/><Relationship Id="rId16" Type="http://schemas.openxmlformats.org/officeDocument/2006/relationships/image" Target="../media/image113.jpg"/><Relationship Id="rId20" Type="http://schemas.openxmlformats.org/officeDocument/2006/relationships/image" Target="../media/image117.png"/><Relationship Id="rId29" Type="http://schemas.openxmlformats.org/officeDocument/2006/relationships/image" Target="../media/image1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jpeg"/><Relationship Id="rId24" Type="http://schemas.openxmlformats.org/officeDocument/2006/relationships/image" Target="../media/image121.jpeg"/><Relationship Id="rId32" Type="http://schemas.openxmlformats.org/officeDocument/2006/relationships/image" Target="../media/image129.jpeg"/><Relationship Id="rId5" Type="http://schemas.openxmlformats.org/officeDocument/2006/relationships/hyperlink" Target="http://www.astrazeneca.com/ncm.aspx" TargetMode="External"/><Relationship Id="rId15" Type="http://schemas.openxmlformats.org/officeDocument/2006/relationships/image" Target="../media/image112.jpeg"/><Relationship Id="rId23" Type="http://schemas.openxmlformats.org/officeDocument/2006/relationships/image" Target="../media/image120.gif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gif"/><Relationship Id="rId31" Type="http://schemas.openxmlformats.org/officeDocument/2006/relationships/image" Target="../media/image128.png"/><Relationship Id="rId4" Type="http://schemas.openxmlformats.org/officeDocument/2006/relationships/image" Target="../media/image102.jpeg"/><Relationship Id="rId9" Type="http://schemas.openxmlformats.org/officeDocument/2006/relationships/image" Target="../media/image106.jpeg"/><Relationship Id="rId14" Type="http://schemas.openxmlformats.org/officeDocument/2006/relationships/image" Target="../media/image111.jpe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4.jpeg"/><Relationship Id="rId7" Type="http://schemas.openxmlformats.org/officeDocument/2006/relationships/image" Target="../media/image137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jpeg"/><Relationship Id="rId10" Type="http://schemas.openxmlformats.org/officeDocument/2006/relationships/image" Target="../media/image138.jpeg"/><Relationship Id="rId4" Type="http://schemas.openxmlformats.org/officeDocument/2006/relationships/hyperlink" Target="https://www.google.co.uk/url?sa=i&amp;rct=j&amp;q=&amp;esrc=s&amp;source=images&amp;cd=&amp;cad=rja&amp;uact=8&amp;ved=0ahUKEwiC_OT3p73JAhXRhhoKHaOGBAIQjRwIBw&amp;url=http://www.carltonservices.co.uk/blog/what-is-f-gas-certification-and-why-is-it-important/&amp;bvm=bv.108538919,d.dmo&amp;psig=AFQjCNHGx-spytMAZajE2gzT_ITQH85TSw&amp;ust=1449150364293847" TargetMode="External"/><Relationship Id="rId9" Type="http://schemas.openxmlformats.org/officeDocument/2006/relationships/hyperlink" Target="https://www.google.co.uk/url?sa=i&amp;rct=j&amp;q=&amp;esrc=s&amp;source=images&amp;cd=&amp;cad=rja&amp;uact=8&amp;ved=0ahUKEwjys9rfp73JAhXJORoKHZtKAVYQjRwIBw&amp;url=http://www.ips-international.com/news.asp?nid%3D232&amp;bvm=bv.108538919,d.dmo&amp;psig=AFQjCNG1zZVRKc9jqHcbHOwAO5QKWSl3_g&amp;ust=14491503135485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hyperlink" Target="https://www.google.co.uk/url?sa=i&amp;rct=j&amp;q=&amp;esrc=s&amp;source=images&amp;cd=&amp;cad=rja&amp;uact=8&amp;ved=2ahUKEwjLmamGm_LgAhUQEBQKHTugDpsQjRx6BAgBEAU&amp;url=https://www.onlinewebfonts.com/icon/322928&amp;psig=AOvVaw2PHixHzKUz0uA-2N6Tk9ZO&amp;ust=1552123030729533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jpe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4775" y="60960"/>
            <a:ext cx="408626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6" y="1977583"/>
            <a:ext cx="8087640" cy="20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706481" y="2074747"/>
            <a:ext cx="1378823" cy="1337507"/>
            <a:chOff x="5723379" y="-586854"/>
            <a:chExt cx="1968777" cy="195163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2" t="24551" r="15447" b="22774"/>
            <a:stretch/>
          </p:blipFill>
          <p:spPr>
            <a:xfrm>
              <a:off x="5841134" y="-417096"/>
              <a:ext cx="1733266" cy="1665027"/>
            </a:xfrm>
            <a:prstGeom prst="rect">
              <a:avLst/>
            </a:prstGeom>
          </p:spPr>
        </p:pic>
        <p:sp>
          <p:nvSpPr>
            <p:cNvPr id="30" name="Donut 29"/>
            <p:cNvSpPr/>
            <p:nvPr/>
          </p:nvSpPr>
          <p:spPr>
            <a:xfrm>
              <a:off x="5723379" y="-586854"/>
              <a:ext cx="1968777" cy="1951630"/>
            </a:xfrm>
            <a:prstGeom prst="donut">
              <a:avLst>
                <a:gd name="adj" fmla="val 1521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OUR BUSINESS</a:t>
            </a:r>
          </a:p>
        </p:txBody>
      </p:sp>
      <p:sp>
        <p:nvSpPr>
          <p:cNvPr id="9" name="Oval 8"/>
          <p:cNvSpPr/>
          <p:nvPr/>
        </p:nvSpPr>
        <p:spPr>
          <a:xfrm>
            <a:off x="3929044" y="2023692"/>
            <a:ext cx="1436400" cy="14361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663990" y="2046997"/>
            <a:ext cx="1436400" cy="1436199"/>
          </a:xfrm>
          <a:prstGeom prst="ellipse">
            <a:avLst/>
          </a:prstGeom>
          <a:noFill/>
          <a:ln w="762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533641" y="2046997"/>
            <a:ext cx="1436400" cy="14361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62" y="3785719"/>
            <a:ext cx="307306" cy="379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59" y="3730667"/>
            <a:ext cx="361942" cy="361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51402" y="3661835"/>
            <a:ext cx="188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Industrial &amp; applied products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4405" y="4556485"/>
            <a:ext cx="188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Commercial products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8697" y="5452158"/>
            <a:ext cx="188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Spares parts &amp; remanufactured compressors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1870" y="3679321"/>
            <a:ext cx="188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Refrigeration &amp; air conditioning service &amp; maintenance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5501088"/>
            <a:ext cx="361942" cy="3619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47631" y="3665252"/>
            <a:ext cx="1881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Design, supply and install bespoke refrigeration projects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9" y="3714182"/>
            <a:ext cx="361942" cy="3619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60934" y="3679321"/>
            <a:ext cx="188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motors &amp; motor rewinds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60934" y="4557901"/>
            <a:ext cx="188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Engineering solutions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132" y="5412837"/>
            <a:ext cx="188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Cable management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5138" y="1371516"/>
            <a:ext cx="192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PROJECTS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85614" y="1371516"/>
            <a:ext cx="192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100" dirty="0">
                <a:solidFill>
                  <a:srgbClr val="7A7778"/>
                </a:solidFill>
              </a:rPr>
              <a:t>SERVICE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70094" y="1390444"/>
            <a:ext cx="222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PRODUCTS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16704" y="1401852"/>
            <a:ext cx="232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SUBSIDIARY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40399" y="2471669"/>
            <a:ext cx="2106028" cy="58685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97" y="2619930"/>
            <a:ext cx="1775890" cy="27462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518770" y="2349773"/>
            <a:ext cx="273686" cy="91847"/>
          </a:xfrm>
          <a:prstGeom prst="rect">
            <a:avLst/>
          </a:prstGeom>
          <a:solidFill>
            <a:srgbClr val="79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1631" r="25062" b="29936"/>
          <a:stretch/>
        </p:blipFill>
        <p:spPr>
          <a:xfrm>
            <a:off x="4187826" y="2185162"/>
            <a:ext cx="897129" cy="93930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4447825" y="3021003"/>
            <a:ext cx="3744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628" y="3830860"/>
            <a:ext cx="307306" cy="37937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88" y="4673316"/>
            <a:ext cx="307306" cy="3793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26" y="5501088"/>
            <a:ext cx="307306" cy="3793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8568" y="2023692"/>
            <a:ext cx="1436400" cy="1436199"/>
            <a:chOff x="1298568" y="2023692"/>
            <a:chExt cx="1436400" cy="1436199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727175" y="2562931"/>
              <a:ext cx="202518" cy="194313"/>
            </a:xfrm>
            <a:prstGeom prst="line">
              <a:avLst/>
            </a:prstGeom>
            <a:ln w="25400" cap="rnd">
              <a:solidFill>
                <a:srgbClr val="06BABA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1298568" y="2023692"/>
              <a:ext cx="1436400" cy="1436199"/>
            </a:xfrm>
            <a:prstGeom prst="ellipse">
              <a:avLst/>
            </a:prstGeom>
            <a:noFill/>
            <a:ln w="76200">
              <a:solidFill>
                <a:srgbClr val="06B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2102388" y="2286869"/>
              <a:ext cx="36000" cy="36000"/>
            </a:xfrm>
            <a:prstGeom prst="ellipse">
              <a:avLst/>
            </a:prstGeom>
            <a:solidFill>
              <a:srgbClr val="06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463" y="2169424"/>
              <a:ext cx="357995" cy="318839"/>
            </a:xfrm>
            <a:prstGeom prst="rect">
              <a:avLst/>
            </a:prstGeom>
          </p:spPr>
        </p:pic>
        <p:sp>
          <p:nvSpPr>
            <p:cNvPr id="51" name="Flowchart: Delay 50"/>
            <p:cNvSpPr/>
            <p:nvPr/>
          </p:nvSpPr>
          <p:spPr>
            <a:xfrm rot="16200000">
              <a:off x="1423427" y="2684514"/>
              <a:ext cx="204652" cy="195945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1460870" y="2573588"/>
              <a:ext cx="129767" cy="13219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lowchart: Delay 51"/>
            <p:cNvSpPr/>
            <p:nvPr/>
          </p:nvSpPr>
          <p:spPr>
            <a:xfrm rot="16200000">
              <a:off x="1526876" y="2722999"/>
              <a:ext cx="204652" cy="195945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564319" y="2612073"/>
              <a:ext cx="129767" cy="13219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008" y="2917213"/>
              <a:ext cx="438760" cy="438760"/>
            </a:xfrm>
            <a:prstGeom prst="rect">
              <a:avLst/>
            </a:prstGeom>
          </p:spPr>
        </p:pic>
        <p:pic>
          <p:nvPicPr>
            <p:cNvPr id="56" name="Picture 55" descr="275530-200[1]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073" y="2501856"/>
              <a:ext cx="407851" cy="407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61" name="Straight Connector 60"/>
            <p:cNvCxnSpPr/>
            <p:nvPr/>
          </p:nvCxnSpPr>
          <p:spPr>
            <a:xfrm>
              <a:off x="1733235" y="2759342"/>
              <a:ext cx="196458" cy="202441"/>
            </a:xfrm>
            <a:prstGeom prst="line">
              <a:avLst/>
            </a:prstGeom>
            <a:ln w="25400" cap="rnd">
              <a:solidFill>
                <a:srgbClr val="06BAB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752938" y="2748324"/>
              <a:ext cx="339727" cy="11018"/>
            </a:xfrm>
            <a:prstGeom prst="line">
              <a:avLst/>
            </a:prstGeom>
            <a:ln w="25400" cap="rnd">
              <a:solidFill>
                <a:srgbClr val="06BAB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77" y="4689539"/>
            <a:ext cx="307306" cy="3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PROJECTS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2691" y="1819031"/>
            <a:ext cx="4810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Design, manufacture and install bespoke refrigeration systems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Refrigeration packages from 20kW to 6,000kW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Cool any type of fluid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Fully integrated mechanical and electrical solutions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refrigerant: Hydrocarbons, ammonia, CO2, HFC and HFO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Designed to any international standard 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r="4405"/>
          <a:stretch/>
        </p:blipFill>
        <p:spPr>
          <a:xfrm>
            <a:off x="344143" y="933254"/>
            <a:ext cx="3068360" cy="1976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4405" b="3236"/>
          <a:stretch/>
        </p:blipFill>
        <p:spPr>
          <a:xfrm>
            <a:off x="344143" y="2909644"/>
            <a:ext cx="3068360" cy="2066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2591" t="12238" r="10796" b="-1"/>
          <a:stretch/>
        </p:blipFill>
        <p:spPr>
          <a:xfrm>
            <a:off x="344144" y="4970834"/>
            <a:ext cx="3068360" cy="188792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25035" y="1833049"/>
            <a:ext cx="538054" cy="320511"/>
          </a:xfrm>
          <a:prstGeom prst="rightArrow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9946225" y="1819031"/>
            <a:ext cx="1318084" cy="37776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6BAB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3823409" y="2660773"/>
            <a:ext cx="538054" cy="320511"/>
          </a:xfrm>
          <a:prstGeom prst="rightArrow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3831615" y="3201641"/>
            <a:ext cx="538054" cy="320511"/>
          </a:xfrm>
          <a:prstGeom prst="rightArrow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3822013" y="3795496"/>
            <a:ext cx="538054" cy="320511"/>
          </a:xfrm>
          <a:prstGeom prst="rightArrow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3831615" y="4609708"/>
            <a:ext cx="538054" cy="320511"/>
          </a:xfrm>
          <a:prstGeom prst="rightArrow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869705" y="5423920"/>
            <a:ext cx="538054" cy="320511"/>
          </a:xfrm>
          <a:prstGeom prst="rightArrow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670921" y="228844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44" descr="Industry-Gas-icon[1]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67" y="2340897"/>
            <a:ext cx="389108" cy="3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9670921" y="303989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670921" y="3828301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670921" y="4636586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14" descr="chemical-icon-png-6[1]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58" y="3101710"/>
            <a:ext cx="279325" cy="34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74" y="3912996"/>
            <a:ext cx="333197" cy="3331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94" y="4767511"/>
            <a:ext cx="384556" cy="2388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50340" y="2343689"/>
            <a:ext cx="1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Oil &amp; gas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44720" y="3117170"/>
            <a:ext cx="1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Chemical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58824" y="3807929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Petro-</a:t>
            </a:r>
          </a:p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58824" y="4701744"/>
            <a:ext cx="1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Marine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081033" y="3364548"/>
            <a:ext cx="273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500" spc="150" dirty="0">
                <a:solidFill>
                  <a:srgbClr val="06BABA"/>
                </a:solidFill>
              </a:rPr>
              <a:t>MARKETS SERVED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412503" y="916080"/>
            <a:ext cx="1" cy="5941920"/>
          </a:xfrm>
          <a:prstGeom prst="line">
            <a:avLst/>
          </a:prstGeom>
          <a:ln w="19050">
            <a:solidFill>
              <a:srgbClr val="06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698460" y="194706"/>
            <a:ext cx="1436400" cy="14361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127067" y="733945"/>
            <a:ext cx="202518" cy="194313"/>
          </a:xfrm>
          <a:prstGeom prst="line">
            <a:avLst/>
          </a:prstGeom>
          <a:ln w="25400" cap="rnd">
            <a:solidFill>
              <a:srgbClr val="06BAB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flipV="1">
            <a:off x="3502280" y="457883"/>
            <a:ext cx="36000" cy="36000"/>
          </a:xfrm>
          <a:prstGeom prst="ellipse">
            <a:avLst/>
          </a:prstGeom>
          <a:solidFill>
            <a:srgbClr val="06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340438"/>
            <a:ext cx="357995" cy="318839"/>
          </a:xfrm>
          <a:prstGeom prst="rect">
            <a:avLst/>
          </a:prstGeom>
        </p:spPr>
      </p:pic>
      <p:sp>
        <p:nvSpPr>
          <p:cNvPr id="47" name="Flowchart: Delay 46"/>
          <p:cNvSpPr/>
          <p:nvPr/>
        </p:nvSpPr>
        <p:spPr>
          <a:xfrm rot="16200000">
            <a:off x="2823319" y="855528"/>
            <a:ext cx="204652" cy="195945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2860762" y="744602"/>
            <a:ext cx="129767" cy="1321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Delay 48"/>
          <p:cNvSpPr/>
          <p:nvPr/>
        </p:nvSpPr>
        <p:spPr>
          <a:xfrm rot="16200000">
            <a:off x="2926768" y="894013"/>
            <a:ext cx="204652" cy="195945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964211" y="783087"/>
            <a:ext cx="129767" cy="1321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00" y="1088227"/>
            <a:ext cx="438760" cy="438760"/>
          </a:xfrm>
          <a:prstGeom prst="rect">
            <a:avLst/>
          </a:prstGeom>
        </p:spPr>
      </p:pic>
      <p:pic>
        <p:nvPicPr>
          <p:cNvPr id="52" name="Picture 51" descr="275530-200[1]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65" y="672870"/>
            <a:ext cx="407851" cy="4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3" name="Straight Connector 52"/>
          <p:cNvCxnSpPr/>
          <p:nvPr/>
        </p:nvCxnSpPr>
        <p:spPr>
          <a:xfrm>
            <a:off x="3133127" y="930356"/>
            <a:ext cx="196458" cy="202441"/>
          </a:xfrm>
          <a:prstGeom prst="line">
            <a:avLst/>
          </a:prstGeom>
          <a:ln w="25400" cap="rnd">
            <a:solidFill>
              <a:srgbClr val="06BAB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152830" y="919338"/>
            <a:ext cx="339727" cy="11018"/>
          </a:xfrm>
          <a:prstGeom prst="line">
            <a:avLst/>
          </a:prstGeom>
          <a:ln w="25400" cap="rnd">
            <a:solidFill>
              <a:srgbClr val="06BAB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5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2536" y="1531497"/>
            <a:ext cx="40512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Refrigeration &amp; Air conditioning design, installation, service and maintenance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Nationwide service delivered                 locally from a network of 9 UK                    service centres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24/7, 365 days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Planned preventative maintenance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service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inspection and audit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contract expertise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Ammonia risk assessment and training</a:t>
            </a:r>
          </a:p>
          <a:p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3647036" y="1531497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0105745" y="2030045"/>
            <a:ext cx="1629223" cy="37776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9CF6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3647036" y="2375127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3655424" y="3452922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3672510" y="4005495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3665347" y="4569099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653970" y="5120326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844645" y="2329910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857939" y="2996747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7EC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857939" y="3686636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857939" y="4386504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0324081" y="2391939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processing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57939" y="1471974"/>
            <a:ext cx="2080329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kern="1500" spc="150" dirty="0">
                <a:solidFill>
                  <a:srgbClr val="7EC246"/>
                </a:solidFill>
              </a:rPr>
              <a:t>MARKETS SERVED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800" l="0" r="100000">
                        <a14:foregroundMark x1="20000" y1="57600" x2="84000" y2="2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40" y="2401229"/>
            <a:ext cx="331757" cy="331757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9866120" y="508637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0346295" y="5043143"/>
            <a:ext cx="14294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Facilities management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18389" y="3054134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Brewing &amp; beverage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349887" y="3702123"/>
            <a:ext cx="128853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Retail    (RDC)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346295" y="4380948"/>
            <a:ext cx="160959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Cold                 storage</a:t>
            </a:r>
          </a:p>
        </p:txBody>
      </p:sp>
      <p:pic>
        <p:nvPicPr>
          <p:cNvPr id="45" name="Picture 17" descr="beer1600[1]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20" y="3038996"/>
            <a:ext cx="389563" cy="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48" y="4547926"/>
            <a:ext cx="224739" cy="22473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995458" y="4543781"/>
            <a:ext cx="224739" cy="240778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Isosceles Triangle 47"/>
          <p:cNvSpPr/>
          <p:nvPr/>
        </p:nvSpPr>
        <p:spPr>
          <a:xfrm>
            <a:off x="9965672" y="4430220"/>
            <a:ext cx="280146" cy="115971"/>
          </a:xfrm>
          <a:prstGeom prst="triangle">
            <a:avLst/>
          </a:prstGeom>
          <a:solidFill>
            <a:schemeClr val="bg1"/>
          </a:solidFill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975670" y="3853222"/>
            <a:ext cx="125249" cy="177401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0019118" y="3912278"/>
            <a:ext cx="100005" cy="13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23242" r="23985" b="21305"/>
          <a:stretch/>
        </p:blipFill>
        <p:spPr>
          <a:xfrm>
            <a:off x="10035135" y="3927447"/>
            <a:ext cx="245414" cy="13743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H="1">
            <a:off x="9946227" y="3783235"/>
            <a:ext cx="88908" cy="85157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041368" y="3780148"/>
            <a:ext cx="91747" cy="96729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7281" y="5165008"/>
            <a:ext cx="300957" cy="31404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 r="8609" b="8365"/>
          <a:stretch/>
        </p:blipFill>
        <p:spPr>
          <a:xfrm>
            <a:off x="347489" y="935420"/>
            <a:ext cx="2798667" cy="20074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0"/>
          <a:srcRect l="5491" t="1426" r="20590" b="6094"/>
          <a:stretch/>
        </p:blipFill>
        <p:spPr>
          <a:xfrm>
            <a:off x="346807" y="2942896"/>
            <a:ext cx="2794522" cy="20099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ight Arrow 88"/>
          <p:cNvSpPr/>
          <p:nvPr/>
        </p:nvSpPr>
        <p:spPr>
          <a:xfrm>
            <a:off x="3647036" y="5671553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ight Arrow 89"/>
          <p:cNvSpPr/>
          <p:nvPr/>
        </p:nvSpPr>
        <p:spPr>
          <a:xfrm>
            <a:off x="3653970" y="6205399"/>
            <a:ext cx="538054" cy="320511"/>
          </a:xfrm>
          <a:prstGeom prst="rightArrow">
            <a:avLst/>
          </a:prstGeom>
          <a:solidFill>
            <a:srgbClr val="99CF6E"/>
          </a:solidFill>
          <a:ln>
            <a:solidFill>
              <a:srgbClr val="99C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15" y="2242351"/>
            <a:ext cx="2224470" cy="3554216"/>
          </a:xfrm>
          <a:prstGeom prst="rect">
            <a:avLst/>
          </a:prstGeom>
        </p:spPr>
      </p:pic>
      <p:sp>
        <p:nvSpPr>
          <p:cNvPr id="68" name="Teardrop 67"/>
          <p:cNvSpPr/>
          <p:nvPr/>
        </p:nvSpPr>
        <p:spPr>
          <a:xfrm>
            <a:off x="8086381" y="3475621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ardrop 90"/>
          <p:cNvSpPr/>
          <p:nvPr/>
        </p:nvSpPr>
        <p:spPr>
          <a:xfrm>
            <a:off x="8642774" y="4329327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ardrop 91"/>
          <p:cNvSpPr/>
          <p:nvPr/>
        </p:nvSpPr>
        <p:spPr>
          <a:xfrm>
            <a:off x="8596100" y="4492618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ardrop 92"/>
          <p:cNvSpPr/>
          <p:nvPr/>
        </p:nvSpPr>
        <p:spPr>
          <a:xfrm>
            <a:off x="8719382" y="4748463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ardrop 93"/>
          <p:cNvSpPr/>
          <p:nvPr/>
        </p:nvSpPr>
        <p:spPr>
          <a:xfrm>
            <a:off x="9050442" y="5164299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ardrop 95"/>
          <p:cNvSpPr/>
          <p:nvPr/>
        </p:nvSpPr>
        <p:spPr>
          <a:xfrm>
            <a:off x="8492461" y="5190446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ardrop 97"/>
          <p:cNvSpPr/>
          <p:nvPr/>
        </p:nvSpPr>
        <p:spPr>
          <a:xfrm>
            <a:off x="8351845" y="5050188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ardrop 98"/>
          <p:cNvSpPr/>
          <p:nvPr/>
        </p:nvSpPr>
        <p:spPr>
          <a:xfrm>
            <a:off x="8550608" y="5391033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ardrop 99"/>
          <p:cNvSpPr/>
          <p:nvPr/>
        </p:nvSpPr>
        <p:spPr>
          <a:xfrm>
            <a:off x="8055861" y="5517184"/>
            <a:ext cx="126000" cy="126895"/>
          </a:xfrm>
          <a:prstGeom prst="teardrop">
            <a:avLst/>
          </a:prstGeom>
          <a:solidFill>
            <a:schemeClr val="bg1"/>
          </a:solidFill>
          <a:ln>
            <a:solidFill>
              <a:srgbClr val="7EC2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"/>
          <a:stretch/>
        </p:blipFill>
        <p:spPr>
          <a:xfrm>
            <a:off x="347488" y="4941291"/>
            <a:ext cx="2796545" cy="192894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3152314" y="972620"/>
            <a:ext cx="1" cy="5941920"/>
          </a:xfrm>
          <a:prstGeom prst="line">
            <a:avLst/>
          </a:prstGeom>
          <a:ln w="19050">
            <a:solidFill>
              <a:srgbClr val="99C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434114" y="163204"/>
            <a:ext cx="1436400" cy="14361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023840" y="489285"/>
            <a:ext cx="273686" cy="91847"/>
          </a:xfrm>
          <a:prstGeom prst="rect">
            <a:avLst/>
          </a:prstGeom>
          <a:solidFill>
            <a:srgbClr val="79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1631" r="25062" b="29936"/>
          <a:stretch/>
        </p:blipFill>
        <p:spPr>
          <a:xfrm>
            <a:off x="2692896" y="324674"/>
            <a:ext cx="897129" cy="93930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2952895" y="1160515"/>
            <a:ext cx="3744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5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804131" y="1566207"/>
            <a:ext cx="2673102" cy="13657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INDUSTRIAL PRODUCTS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373" y="1352140"/>
            <a:ext cx="5417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         HALLSCREW COMPRESSORS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Award winning single screw compressor technology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Semi hermetic and open drive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new open drive models added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range displacements from 175 – 2100m³/h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b="4288"/>
          <a:stretch/>
        </p:blipFill>
        <p:spPr>
          <a:xfrm>
            <a:off x="1384916" y="1670708"/>
            <a:ext cx="1632653" cy="112013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96929" y="3338984"/>
            <a:ext cx="2673102" cy="13657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96929" y="5178135"/>
            <a:ext cx="2673102" cy="13657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4" t="25224" r="16131" b="23411"/>
          <a:stretch/>
        </p:blipFill>
        <p:spPr>
          <a:xfrm>
            <a:off x="3605556" y="1184337"/>
            <a:ext cx="602870" cy="602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4373" y="3325802"/>
            <a:ext cx="54178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         HALLSCREW COMPRESSOR PACKS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drive single screw compressor technology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package with oil management system and controller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9" y="3304946"/>
            <a:ext cx="21209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18" name="Picture 2" descr="Aquachil Inver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28" y="4336279"/>
            <a:ext cx="1017860" cy="38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7" t="4980" r="3521" b="4679"/>
          <a:stretch/>
        </p:blipFill>
        <p:spPr bwMode="auto">
          <a:xfrm>
            <a:off x="3646089" y="3151693"/>
            <a:ext cx="582589" cy="5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704373" y="5033435"/>
            <a:ext cx="54178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        AQUACHILL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Packaged air cooled chillers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HallScrew open drive compressors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Duties from 219kW to 1,035kW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Ammonia 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55463" y="1819031"/>
            <a:ext cx="1419374" cy="37776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670921" y="218796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670921" y="293941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670921" y="3727821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9670921" y="4536106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74" y="3812516"/>
            <a:ext cx="333197" cy="33319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150340" y="2260559"/>
            <a:ext cx="1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Retail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50340" y="3770010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Petro- chemical</a:t>
            </a:r>
          </a:p>
        </p:txBody>
      </p:sp>
      <p:sp>
        <p:nvSpPr>
          <p:cNvPr id="38" name="TextBox 37"/>
          <p:cNvSpPr txBox="1"/>
          <p:nvPr/>
        </p:nvSpPr>
        <p:spPr>
          <a:xfrm rot="5400000">
            <a:off x="10251849" y="3364548"/>
            <a:ext cx="273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500" spc="150" dirty="0">
                <a:solidFill>
                  <a:srgbClr val="F2861A"/>
                </a:solidFill>
              </a:rPr>
              <a:t>MARKETS SERVED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51" y="5316150"/>
            <a:ext cx="1483025" cy="1135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27037" r="20829" b="30058"/>
          <a:stretch/>
        </p:blipFill>
        <p:spPr>
          <a:xfrm>
            <a:off x="5074594" y="6287438"/>
            <a:ext cx="923629" cy="3506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50340" y="4550089"/>
            <a:ext cx="1076533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plant</a:t>
            </a:r>
          </a:p>
        </p:txBody>
      </p:sp>
      <p:pic>
        <p:nvPicPr>
          <p:cNvPr id="41" name="Picture 17" descr="beer1600[1]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08" y="2968626"/>
            <a:ext cx="444928" cy="4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5556" y="4917156"/>
            <a:ext cx="577772" cy="566443"/>
          </a:xfrm>
          <a:prstGeom prst="rect">
            <a:avLst/>
          </a:prstGeom>
        </p:spPr>
      </p:pic>
      <p:pic>
        <p:nvPicPr>
          <p:cNvPr id="9216" name="Picture 9215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5" y="2252318"/>
            <a:ext cx="351113" cy="351113"/>
          </a:xfrm>
          <a:prstGeom prst="rect">
            <a:avLst/>
          </a:prstGeom>
        </p:spPr>
      </p:pic>
      <p:pic>
        <p:nvPicPr>
          <p:cNvPr id="46" name="Picture 45" descr="275530-200[1]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/>
          <a:stretch/>
        </p:blipFill>
        <p:spPr bwMode="auto">
          <a:xfrm>
            <a:off x="9729528" y="4622064"/>
            <a:ext cx="386340" cy="3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151975" y="2937075"/>
            <a:ext cx="160959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Brewing &amp; beverage</a:t>
            </a:r>
          </a:p>
        </p:txBody>
      </p:sp>
    </p:spTree>
    <p:extLst>
      <p:ext uri="{BB962C8B-B14F-4D97-AF65-F5344CB8AC3E}">
        <p14:creationId xmlns:p14="http://schemas.microsoft.com/office/powerpoint/2010/main" val="243205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6929" y="1453662"/>
            <a:ext cx="2673102" cy="18756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4143" y="857849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COMMERCIAL PRODUCTS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9303" r="16293" b="16248"/>
          <a:stretch/>
        </p:blipFill>
        <p:spPr>
          <a:xfrm>
            <a:off x="1015641" y="1652954"/>
            <a:ext cx="2028332" cy="14771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96929" y="4009293"/>
            <a:ext cx="2673102" cy="18756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04374" y="1430216"/>
            <a:ext cx="4232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COMMERCIAL CONDENSING UNITS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 market leaders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Scroll, digital scroll and reciprocating 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 refrigerant options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Eco-design complaint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Manufactured in group facilities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3302"/>
          <a:stretch/>
        </p:blipFill>
        <p:spPr>
          <a:xfrm>
            <a:off x="2790092" y="3093898"/>
            <a:ext cx="914282" cy="39745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127715" y="1360177"/>
            <a:ext cx="2294026" cy="1969177"/>
          </a:xfrm>
          <a:prstGeom prst="roundRect">
            <a:avLst/>
          </a:prstGeom>
          <a:solidFill>
            <a:srgbClr val="F2861A"/>
          </a:solidFill>
          <a:ln w="254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830534" y="1556315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830534" y="2177653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339795" y="2815670"/>
            <a:ext cx="1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Cold stores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39795" y="1564955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bg1"/>
                </a:solidFill>
              </a:rPr>
              <a:t>Convenience stores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10346030" y="3349244"/>
            <a:ext cx="273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500" spc="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MARKETS SERVED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2" t="21474" r="18084" b="25595"/>
          <a:stretch/>
        </p:blipFill>
        <p:spPr>
          <a:xfrm>
            <a:off x="7199790" y="1322573"/>
            <a:ext cx="594412" cy="604318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8850686" y="2815670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9339795" y="2273947"/>
            <a:ext cx="191196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bg1"/>
                </a:solidFill>
              </a:rPr>
              <a:t>Petrol forecourts</a:t>
            </a:r>
          </a:p>
        </p:txBody>
      </p:sp>
      <p:pic>
        <p:nvPicPr>
          <p:cNvPr id="45" name="Picture 2" descr="Image result for convenience store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54" y="1656777"/>
            <a:ext cx="271525" cy="2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89" y="2199229"/>
            <a:ext cx="410394" cy="4103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7" r="25780"/>
          <a:stretch/>
        </p:blipFill>
        <p:spPr>
          <a:xfrm>
            <a:off x="8952106" y="2903053"/>
            <a:ext cx="290359" cy="31539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04374" y="4009293"/>
            <a:ext cx="42320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CELLAR COOLERS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 market leaders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Brewery specification 6 fins per inch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control down to 4°C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25m pipe runs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Manufactured in group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9" name="Rounded Rectangle 48"/>
          <p:cNvSpPr/>
          <p:nvPr/>
        </p:nvSpPr>
        <p:spPr>
          <a:xfrm>
            <a:off x="9127715" y="3816979"/>
            <a:ext cx="2294026" cy="1969177"/>
          </a:xfrm>
          <a:prstGeom prst="roundRect">
            <a:avLst/>
          </a:prstGeom>
          <a:solidFill>
            <a:srgbClr val="F2861A"/>
          </a:solidFill>
          <a:ln w="254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830534" y="3997360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830534" y="4618698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9339795" y="4078417"/>
            <a:ext cx="1609595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bg1"/>
                </a:solidFill>
              </a:rPr>
              <a:t>Pubs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39795" y="4673764"/>
            <a:ext cx="1911962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bg1"/>
                </a:solidFill>
              </a:rPr>
              <a:t>Restaurants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9" y="4065031"/>
            <a:ext cx="365297" cy="3652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r="21190"/>
          <a:stretch/>
        </p:blipFill>
        <p:spPr>
          <a:xfrm>
            <a:off x="8978736" y="4700224"/>
            <a:ext cx="185248" cy="3256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25197" r="7632" b="27264"/>
          <a:stretch/>
        </p:blipFill>
        <p:spPr>
          <a:xfrm>
            <a:off x="1088195" y="4335038"/>
            <a:ext cx="2297941" cy="12691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5" t="20994" r="23690" b="27641"/>
          <a:stretch/>
        </p:blipFill>
        <p:spPr>
          <a:xfrm>
            <a:off x="5513027" y="3837914"/>
            <a:ext cx="614723" cy="614721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8850686" y="5207331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9339856" y="5173399"/>
            <a:ext cx="2296173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bg1"/>
                </a:solidFill>
              </a:rPr>
              <a:t>Prolongs life of fruit, veg, dairy, flowers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76" y="5227157"/>
            <a:ext cx="449017" cy="4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6929" y="1453662"/>
            <a:ext cx="2673102" cy="18756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4143" y="857849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SPARES &amp; REMANUFACTURE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6929" y="4009293"/>
            <a:ext cx="2673102" cy="187569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04374" y="1430216"/>
            <a:ext cx="5559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SPARE PARTS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Parts to support J &amp; E Hall industrial and commercial products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OEM spares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Associated refrigeration ancillary spares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24hour emergency service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4374" y="4009293"/>
            <a:ext cx="5320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861A"/>
                </a:solidFill>
              </a:rPr>
              <a:t>REMANUFACTURED COMPRESSORS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compressor remanufacture for all major OEM machines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Screw, reciprocating and piston machines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Unique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Rescroll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range of remanufactured Copeland scroll compressors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On-site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60" y="1723037"/>
            <a:ext cx="1955316" cy="1370607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9955463" y="1819031"/>
            <a:ext cx="1419374" cy="37776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670921" y="218796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670921" y="293941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9670921" y="3727821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9670921" y="4536106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74" y="3812516"/>
            <a:ext cx="333197" cy="33319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150340" y="2260559"/>
            <a:ext cx="1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Retail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50340" y="3770010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Petro- chemical</a:t>
            </a:r>
          </a:p>
        </p:txBody>
      </p:sp>
      <p:sp>
        <p:nvSpPr>
          <p:cNvPr id="56" name="TextBox 55"/>
          <p:cNvSpPr txBox="1"/>
          <p:nvPr/>
        </p:nvSpPr>
        <p:spPr>
          <a:xfrm rot="5400000">
            <a:off x="10251849" y="3364548"/>
            <a:ext cx="273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500" spc="150" dirty="0">
                <a:solidFill>
                  <a:srgbClr val="F2861A"/>
                </a:solidFill>
              </a:rPr>
              <a:t>MARKETS SERVED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50340" y="4550089"/>
            <a:ext cx="1076533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plant</a:t>
            </a:r>
          </a:p>
        </p:txBody>
      </p:sp>
      <p:pic>
        <p:nvPicPr>
          <p:cNvPr id="58" name="Picture 17" descr="beer1600[1]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08" y="2968626"/>
            <a:ext cx="444928" cy="4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5" y="2252318"/>
            <a:ext cx="351113" cy="351113"/>
          </a:xfrm>
          <a:prstGeom prst="rect">
            <a:avLst/>
          </a:prstGeom>
        </p:spPr>
      </p:pic>
      <p:pic>
        <p:nvPicPr>
          <p:cNvPr id="62" name="Picture 61" descr="275530-200[1]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/>
          <a:stretch/>
        </p:blipFill>
        <p:spPr bwMode="auto">
          <a:xfrm>
            <a:off x="9729528" y="4622064"/>
            <a:ext cx="386340" cy="3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10151975" y="2937075"/>
            <a:ext cx="160959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Brewing &amp; beverage</a:t>
            </a:r>
          </a:p>
        </p:txBody>
      </p:sp>
    </p:spTree>
    <p:extLst>
      <p:ext uri="{BB962C8B-B14F-4D97-AF65-F5344CB8AC3E}">
        <p14:creationId xmlns:p14="http://schemas.microsoft.com/office/powerpoint/2010/main" val="80425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724" y="276554"/>
            <a:ext cx="965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COULSTOCK &amp; PLACE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97" y="1879745"/>
            <a:ext cx="541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MOTORS &amp; MOTOT REWINDS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of new motors 0.18kW to 30kW in 2/4/6 pole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Motor rewinds fractional to 425kW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098" y="3295633"/>
            <a:ext cx="60207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 SOLUTIONS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Precision engineering design and manufacture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Refurbishments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 flame spray to refurbish shafts and components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098" y="5086400"/>
            <a:ext cx="5417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CABLE MANAGEMENT</a:t>
            </a:r>
          </a:p>
          <a:p>
            <a:endParaRPr lang="en-GB" sz="600" b="1" dirty="0">
              <a:solidFill>
                <a:srgbClr val="F2861A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Cable harness manufacture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assembly service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and build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131151" y="2125825"/>
            <a:ext cx="1629223" cy="37776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870051" y="2425690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883345" y="3092527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883345" y="3782416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883345" y="4482284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0368943" y="2487719"/>
            <a:ext cx="1609595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44260" y="1694854"/>
            <a:ext cx="2420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kern="1500" spc="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MARKETS SERVED</a:t>
            </a:r>
          </a:p>
        </p:txBody>
      </p:sp>
      <p:sp>
        <p:nvSpPr>
          <p:cNvPr id="42" name="Oval 41"/>
          <p:cNvSpPr/>
          <p:nvPr/>
        </p:nvSpPr>
        <p:spPr>
          <a:xfrm>
            <a:off x="9891526" y="5182152"/>
            <a:ext cx="493200" cy="49401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0391157" y="5279596"/>
            <a:ext cx="1429406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Automotive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363251" y="3200154"/>
            <a:ext cx="1609595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74653" y="3888335"/>
            <a:ext cx="1288539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91157" y="4476728"/>
            <a:ext cx="160959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generation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76" y="2518224"/>
            <a:ext cx="308950" cy="3089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73" y="3215965"/>
            <a:ext cx="384556" cy="238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7" b="100000" l="0" r="100000">
                        <a14:foregroundMark x1="34222" y1="26957" x2="78000" y2="26522"/>
                        <a14:foregroundMark x1="52222" y1="47283" x2="49889" y2="74891"/>
                        <a14:foregroundMark x1="28667" y1="17500" x2="32333" y2="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94" y="3878921"/>
            <a:ext cx="294464" cy="30100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01" y="4564741"/>
            <a:ext cx="313050" cy="3130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01" y="5279025"/>
            <a:ext cx="317893" cy="31789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H="1">
            <a:off x="3169974" y="916080"/>
            <a:ext cx="1" cy="594192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3"/>
          <a:stretch/>
        </p:blipFill>
        <p:spPr bwMode="auto">
          <a:xfrm>
            <a:off x="345649" y="934079"/>
            <a:ext cx="2822854" cy="21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1" b="5961"/>
          <a:stretch/>
        </p:blipFill>
        <p:spPr bwMode="auto">
          <a:xfrm>
            <a:off x="343415" y="3115078"/>
            <a:ext cx="2827905" cy="2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b="5111"/>
          <a:stretch/>
        </p:blipFill>
        <p:spPr bwMode="auto">
          <a:xfrm>
            <a:off x="345461" y="5135526"/>
            <a:ext cx="2818082" cy="172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97" y="1240664"/>
            <a:ext cx="1775890" cy="27462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431075" y="1288401"/>
            <a:ext cx="4213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wholly owned subsidiary of J &amp; E Hall</a:t>
            </a:r>
          </a:p>
        </p:txBody>
      </p:sp>
    </p:spTree>
    <p:extLst>
      <p:ext uri="{BB962C8B-B14F-4D97-AF65-F5344CB8AC3E}">
        <p14:creationId xmlns:p14="http://schemas.microsoft.com/office/powerpoint/2010/main" val="334576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r="6008" b="6705"/>
          <a:stretch/>
        </p:blipFill>
        <p:spPr bwMode="auto">
          <a:xfrm>
            <a:off x="6704513" y="1417178"/>
            <a:ext cx="2186568" cy="13424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46177854-04e7-4a21-b604-3a176181ae33@GBRP2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5"/>
          <a:stretch/>
        </p:blipFill>
        <p:spPr bwMode="auto">
          <a:xfrm>
            <a:off x="6705941" y="4739902"/>
            <a:ext cx="2170329" cy="13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965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SOME OF OUR SUCCESS STORIES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1591" y="1324425"/>
            <a:ext cx="333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BABA"/>
                </a:solidFill>
              </a:rPr>
              <a:t>SULPHAR PLANT REFRIGERATION PACKAGE, KAZAKHSTAN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x 3.8MW chillers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R134a Refrigerant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Hazardous area installation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-36°C to +45°C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/>
          <a:stretch/>
        </p:blipFill>
        <p:spPr>
          <a:xfrm>
            <a:off x="481157" y="1417178"/>
            <a:ext cx="2342276" cy="13279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56833" y="1417178"/>
            <a:ext cx="133200" cy="134716"/>
          </a:xfrm>
          <a:prstGeom prst="ellipse">
            <a:avLst/>
          </a:prstGeom>
          <a:solidFill>
            <a:srgbClr val="06BABA"/>
          </a:solidFill>
          <a:ln w="762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941591" y="2978839"/>
            <a:ext cx="333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6BABA"/>
                </a:solidFill>
              </a:rPr>
              <a:t>TYPICAL PACKAGE, SAUDI ARABIA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glycol chilling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1500kW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R134a Refrigerant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Hazardous area installation</a:t>
            </a:r>
          </a:p>
          <a:p>
            <a:pPr marL="285750" indent="-285750">
              <a:buClr>
                <a:srgbClr val="06BAB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-5°C to +50°C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003"/>
          <a:stretch/>
        </p:blipFill>
        <p:spPr>
          <a:xfrm>
            <a:off x="481157" y="3071592"/>
            <a:ext cx="2327841" cy="142476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756833" y="3071592"/>
            <a:ext cx="133200" cy="134716"/>
          </a:xfrm>
          <a:prstGeom prst="ellipse">
            <a:avLst/>
          </a:prstGeom>
          <a:solidFill>
            <a:srgbClr val="06BABA"/>
          </a:solidFill>
          <a:ln w="76200"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927158" y="4711048"/>
            <a:ext cx="349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619C34"/>
                </a:solidFill>
              </a:rPr>
              <a:t>CENTRAL COOLING SYSTEM, BEVERAGE MANUFACTURER, UK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x 1MW packaged chillers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x duty/duty/standby chiller pumps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x process pumps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x Siemens control system</a:t>
            </a:r>
          </a:p>
        </p:txBody>
      </p:sp>
      <p:pic>
        <p:nvPicPr>
          <p:cNvPr id="1026" name="Picture 2" descr="Daikin Chiller install (1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66" r="3169" b="656"/>
          <a:stretch/>
        </p:blipFill>
        <p:spPr bwMode="auto">
          <a:xfrm>
            <a:off x="466724" y="4822861"/>
            <a:ext cx="2340751" cy="136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2742400" y="4803801"/>
            <a:ext cx="133200" cy="134716"/>
          </a:xfrm>
          <a:prstGeom prst="ellipse">
            <a:avLst/>
          </a:prstGeom>
          <a:solidFill>
            <a:srgbClr val="79C042"/>
          </a:solidFill>
          <a:ln w="76200">
            <a:solidFill>
              <a:srgbClr val="79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993865" y="1327596"/>
            <a:ext cx="3198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619C34"/>
                </a:solidFill>
              </a:rPr>
              <a:t>CONVENIENCE FOOD MANUFACTURER, UK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installation J &amp; E Hall packs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HSP 202, VSD’s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NH3</a:t>
            </a:r>
          </a:p>
          <a:p>
            <a:pPr marL="285750" indent="-285750">
              <a:buClr>
                <a:srgbClr val="79C04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1.8MW cooling </a:t>
            </a:r>
          </a:p>
        </p:txBody>
      </p:sp>
      <p:sp>
        <p:nvSpPr>
          <p:cNvPr id="30" name="Oval 29"/>
          <p:cNvSpPr/>
          <p:nvPr/>
        </p:nvSpPr>
        <p:spPr>
          <a:xfrm>
            <a:off x="8809107" y="1420349"/>
            <a:ext cx="133200" cy="134716"/>
          </a:xfrm>
          <a:prstGeom prst="ellipse">
            <a:avLst/>
          </a:prstGeom>
          <a:solidFill>
            <a:srgbClr val="79C042"/>
          </a:solidFill>
          <a:ln w="76200">
            <a:solidFill>
              <a:srgbClr val="79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993865" y="2982010"/>
            <a:ext cx="3078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2861A"/>
                </a:solidFill>
              </a:rPr>
              <a:t>MEAT PROCESSING PLANT, POLAND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Aquachill air cooled chiller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424kW 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-3°C to -6°C</a:t>
            </a:r>
          </a:p>
        </p:txBody>
      </p:sp>
      <p:pic>
        <p:nvPicPr>
          <p:cNvPr id="1028" name="Picture 10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49" r="4908" b="10943"/>
          <a:stretch/>
        </p:blipFill>
        <p:spPr>
          <a:xfrm>
            <a:off x="6701169" y="3071592"/>
            <a:ext cx="2179875" cy="13686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809107" y="3074763"/>
            <a:ext cx="133200" cy="134716"/>
          </a:xfrm>
          <a:prstGeom prst="ellipse">
            <a:avLst/>
          </a:prstGeom>
          <a:solidFill>
            <a:srgbClr val="F2861A"/>
          </a:solidFill>
          <a:ln w="762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993865" y="4647149"/>
            <a:ext cx="3078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2861A"/>
                </a:solidFill>
              </a:rPr>
              <a:t>COMMERCIAL UNITS SUPPLY FOR SUPERMARKET INSTALL, UK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Fusion Scroll condensing units </a:t>
            </a:r>
          </a:p>
          <a:p>
            <a:pPr marL="285750" indent="-285750">
              <a:buClr>
                <a:srgbClr val="F2861A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Cooling for meat counter, chiller rooms and upright freezers</a:t>
            </a:r>
          </a:p>
        </p:txBody>
      </p:sp>
      <p:sp>
        <p:nvSpPr>
          <p:cNvPr id="43" name="Oval 42"/>
          <p:cNvSpPr/>
          <p:nvPr/>
        </p:nvSpPr>
        <p:spPr>
          <a:xfrm>
            <a:off x="8809107" y="4739902"/>
            <a:ext cx="133200" cy="134716"/>
          </a:xfrm>
          <a:prstGeom prst="ellipse">
            <a:avLst/>
          </a:prstGeom>
          <a:solidFill>
            <a:srgbClr val="F2861A"/>
          </a:solidFill>
          <a:ln w="76200">
            <a:solidFill>
              <a:srgbClr val="F2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7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965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CUSTOMERS WE’VE WORKED WITH</a:t>
            </a:r>
          </a:p>
        </p:txBody>
      </p:sp>
      <p:pic>
        <p:nvPicPr>
          <p:cNvPr id="11" name="Picture 44" descr="Harrods.com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856" y="4952219"/>
            <a:ext cx="1322375" cy="59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Logo Nest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242" y="5940628"/>
            <a:ext cx="1379256" cy="6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8" descr="AstraZeneca International - A global pharmaceutical compan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145" y="2752675"/>
            <a:ext cx="1266825" cy="78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8" descr="data:image/jpeg;base64,/9j/4AAQSkZJRgABAQAAAQABAAD/2wBDAAkGBwgHBgkIBwgKCgkLDRYPDQwMDRsUFRAWIB0iIiAdHx8kKDQsJCYxJx8fLT0tMTU3Ojo6Iys/RD84QzQ5Ojf/2wBDAQoKCg0MDRoPDxo3JR8lNzc3Nzc3Nzc3Nzc3Nzc3Nzc3Nzc3Nzc3Nzc3Nzc3Nzc3Nzc3Nzc3Nzc3Nzc3Nzc3Nzf/wAARCAAlAPYDASIAAhEBAxEB/8QAGwABAQEAAwEBAAAAAAAAAAAAAAcGAQQFAwL/xABAEAABAwMCBAMFBAYJBQAAAAABAgMEAAURBhIhMWGRE0GBBxRRcaEVIjJCFzVSVXTBFiM2N3KTsbLRdYKiwsP/xAAbAQADAQEBAQEAAAAAAAAAAAAAAQIDBQQGB//EAC4RAAEEAQMCBAMJAAAAAAAAAAEAAgMRBAUSITFBE1FxoRQiYRUjMkKBkbHR8P/aAAwDAQACEQMRAD8Azvqe9O/eldi3toduMNpxIUhchtKknkQVgEV4l+luIAJXw49e9cep71XtQW3RmnY7T9ytLCG3V7ElDRVxxn49K8nWWl7KNNfbdmZEYpbQ6ACoJcQrHNJ5HB6H41oYz5rkw6xFI5oLCA40D2tTf1PeuePXvXBz+VJUrySOZPwq0W7RFhat0aPLt8d2UllIdcI+8pWOJ71LWFy9Obnx4YaXi78lF/U965796+8+Gu3z5MJ3O+O6psk8zg4B9Rg+tbr2Z2G1Xa1zXrlBZkuIlbEqcGSBsScdyaTW2aWmTlsx4fGIscdPqp96nvXHfvVJk3D2bxZLsd6G0l1pakLAjLOFA4Pl8RU/uaoy7lKVASExFPKLA2kYRnhwPKgtA7qcbKM55jc31HVdb1Penqe9cLO1JV8BmqzE0lYdPWQTbtCXcHwhJeV4Zd4nySjkAM8+5ptaXIzM2PFDdwJLugCk/qe9O/etvqZnRUuzmdZZLUWbglEdsEFZBxtU3+X58PLmK8zQhtLt4EG9w2H25P3WXHB+BzyHyP8Arj40beatS3NDoHS7D8vUEUVm+/eufX61RrzoFK9VwkwGfDtT43PpTya28x/3cPrXhe0JFoiXRFus0JhgxxukONjBKiOCfQcT8x8KZYQCSpg1GKd7WRiyRfp6rK9+9M9T3qm6V0jaI+nGrxd4yprjrHj+GElYSgjIAQOZx9a6d2RoO52t5+K81bJbeUpSEFCwoDkWh+IfIfI5o8M1yVn9qxmQsaxxANEgKfep71z6nvXp6XdtbV3acv7YVB8NW9JQpf3scOCeNVJNj0cqzG7i2RvcQyX/ABPCVnYBnOOfLyxSazcOqvM1FuK8Ncwm+46eijPHr3rnv3r1dWPWh26qc08hKIXgpwA2pA38c8FDPwqkNWHS0LTTFzuVsj+GmK2485sKicpGTgc+Jphlkp5GoNgjY5zDbu3dSH1+tO/etzebloF+0y27VFQmaplQYKYywQvHA5I4V5Ps/t8S56lRGuEdD7JYcVsWMjIxg0tvNAq25n3LpXsLdvYiiVnO/enHr3qpa70pao2m5Ey1wWWH4ygtSm+BKQcKB9Dn0ru6Z0bZjYYJuNtYdmOMhx1TnFWVccemcelV4Rul4zrUAhEtHrVcX5qQep707969TVsdiBqO5x4rSW2GXcIbTySNoOKocTSVi0/ZRMu8FVwfCUl0hsu8T5JQOAAzz7mpDCSV6p9QjhjY8gkv6Adf9ypR6nvT1PetvqZrRUyzmdZpLUSbglthsEFZB/Cpv8uf2uHkeIrEUnNorfGyBOzdtLfoRSep70pSpXoSu1av1tA/imf94rq19I7pjyWX0gKUy4lwA8iUkHH0pqXglpAVx1Zd/seKw79lO3He5t2NJyUcM55GvI1xGVetF+/7pMQssiV7s4MZwM7Vj4j6HFZ79KVx/dkT/NV/xXkai1vdL7DVDcbZjRl48RLWSpeOOCT5dMVuXt55Xy2LpeVG+M7A0g2Td+y6+hrd9p6pgtKTltlXvDnyRxH/AJbar5gSP6R/aXvw93918D3TZ57t27dnn5YxUd0vqJ3TciQ/HiNPuPICMuKI2gEnhj4/yrzzcXjfPtkge9+8iRnruztz8McPlUNeGhdDOwJ8ucm6aG0Ohvz9PVaf2qW73TUSZqE4RNaClf404Sfpt+taL2QfqW4fxn/zRWO1Rq6RqSKyxKhMMllzxErbWSeRBHHy4/Sml9Xy9NxX48eIw+l53xSXFkEHaBjh8qA5ofaUuJkyacIHD5x9R0B/pbO6asfS5Mio0lcV4UtsPIYJCuJG4fd5edSotLZPhOJUhaPuqSoEEEeRB5Gt5+lK4/uyJ/mq/wCKxVwlKnT5MxaUoXIdU4UpOQCTnFJ5B7rbTMeSDcHR7Qa73fuvglsvLS0hO5TighKc4yScAfWq7CveoLJaWVagsrskIw34kJYccx5FSBw9QfQVISAoEEZB5itjZ/aNd7fHSxKZZnJQMJWtRQ5jqRkHt3oY4Duq1PFkyGtDGh1djwf0K3l4t9t1Pp1cp+KplamFONOPNbHWiAefblyIqIoUVISrJSrAIIOCD0rUah1zdb3GXEKGYkVwYcQ1lSlj4FR8ugArMUSODjwjSsSbHjcJe54F3SuNsu8l7RCLw6EqkiEp4/BSkpP+uKh7rq3VuPvrK3FqK3FnmpROSe9aiLreZG06LImEwpnwFMeKVndggjOOWeNZbHDFN7gaS0zDdjOkLm1Z49FU9OTtR2CwIFztCpUNhKQ17u6FvBBxgbRkKAzzyOHetA0i26vs5XLtryELKkbJTOx1BHmD5dCDU109rq62SKiIUMy4zYw2h0lKkD4BQ8uhHrX3vPtEu9xYWxGaZgtrGFLbUVOY6KOMds/KrD211XMm0vJfMXNaAbvcDXt1/ZZJ9sMyHmQveG3FIC/2sEjP0qttf3SL/wCkr/2GpCAAAAMAVp061lp0ybD7mx4JimN4u87sEYzjlnjWTSBa6uo40s7YwwXTgSsuv8Kvkau7UswdHxZKYjkwtw2j4DYypf3U8AMGoSRkEeRrbwvaTPiQ2IqbdFUlltLYUXFZIAxnl0qo3AXay1bElyQzw23R55pfnWd7kXu1NNDTdwgJYeDy3nGFBISEqBydox+LOeldb2Xf2vb/AIZ3/wBa+129oc+522TBct8ZtEhpTalpcUSkEYyOFZ/Tt5esN0TPjsoeWltSNi1EDBx8PlQSNwNpx403wUkOzaTdC791XLe+zdLhqWyyvvoQ6lKkcv6txpP8wqvvAnCRqy5w21Atw4rCdo/KpRWT9NtS6HrKbD1FOvTcZkrmICXGCo7RgJAOef5frXNp1nNtt2udyTFYeduCkqWlaiAjbnAGOhx6VQkHC5r9Hmp1D8orkfi4v+CutrRsu6xubSRuU5ICEjOMkpSAM1QoV61DY7SydQWZ2UEkN+JCWHHMY4FSBw8uYPOpZd5y7rc5U55tLa5C9ykJOQOAH8q01n9ot3t8ZMeSyzOQgYStxRQ5jqRnPbPzqWuAJ5XQzMOWWCJgYHbQLBNHoOhW8vFvtup9OqlPxFMqUypxtx5rY6yQDz7cuRFRFB3IST5jNanUOubre4y4mxqJGcGHENZKlj4FR8ugArL0pHAnha6ViTY0bhJ3PAu6SlKVmuov1s6029fpSlClNvWm3rSlCabetNvX6UpQkm3rTb1pShFpt6029aUoTtNvWm3rSlCLTb1+lNvWlKEk29abetKUJpt6029aUoStNvWm3rSlCabetNvWlKEJt6029aUoSTb1pt60pQhNvWm3rSlCLTb1pt60pQnabOtKUoQv/9k="/>
          <p:cNvSpPr>
            <a:spLocks noChangeAspect="1" noChangeArrowheads="1"/>
          </p:cNvSpPr>
          <p:nvPr/>
        </p:nvSpPr>
        <p:spPr bwMode="auto">
          <a:xfrm>
            <a:off x="646895" y="276554"/>
            <a:ext cx="1066800" cy="16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AutoShape 10" descr="data:image/jpeg;base64,/9j/4AAQSkZJRgABAQAAAQABAAD/2wBDAAkGBwgHBgkIBwgKCgkLDRYPDQwMDRsUFRAWIB0iIiAdHx8kKDQsJCYxJx8fLT0tMTU3Ojo6Iys/RD84QzQ5Ojf/2wBDAQoKCg0MDRoPDxo3JR8lNzc3Nzc3Nzc3Nzc3Nzc3Nzc3Nzc3Nzc3Nzc3Nzc3Nzc3Nzc3Nzc3Nzc3Nzc3Nzc3Nzf/wAARCAAlAPYDASIAAhEBAxEB/8QAGwABAQEAAwEBAAAAAAAAAAAAAAcGAQQFAwL/xABAEAABAwMCBAMFBAYJBQAAAAABAgMEAAURBhIhMWGRE0GBBxRRcaEVIjJCFzVSVXTBFiM2N3KTsbLRdYKiwsP/xAAbAQADAQEBAQEAAAAAAAAAAAAAAQIDBQQGB//EAC4RAAEEAQMCBAMJAAAAAAAAAAEAAgMRBAUSITFBE1FxoRQiYRUjMkKBkbHR8P/aAAwDAQACEQMRAD8Azvqe9O/eldi3toduMNpxIUhchtKknkQVgEV4l+luIAJXw49e9cep71XtQW3RmnY7T9ytLCG3V7ElDRVxxn49K8nWWl7KNNfbdmZEYpbQ6ACoJcQrHNJ5HB6H41oYz5rkw6xFI5oLCA40D2tTf1PeuePXvXBz+VJUrySOZPwq0W7RFhat0aPLt8d2UllIdcI+8pWOJ71LWFy9Obnx4YaXi78lF/U965796+8+Gu3z5MJ3O+O6psk8zg4B9Rg+tbr2Z2G1Xa1zXrlBZkuIlbEqcGSBsScdyaTW2aWmTlsx4fGIscdPqp96nvXHfvVJk3D2bxZLsd6G0l1pakLAjLOFA4Pl8RU/uaoy7lKVASExFPKLA2kYRnhwPKgtA7qcbKM55jc31HVdb1Penqe9cLO1JV8BmqzE0lYdPWQTbtCXcHwhJeV4Zd4nySjkAM8+5ptaXIzM2PFDdwJLugCk/qe9O/etvqZnRUuzmdZZLUWbglEdsEFZBxtU3+X58PLmK8zQhtLt4EG9w2H25P3WXHB+BzyHyP8Arj40beatS3NDoHS7D8vUEUVm+/eufX61RrzoFK9VwkwGfDtT43PpTya28x/3cPrXhe0JFoiXRFus0JhgxxukONjBKiOCfQcT8x8KZYQCSpg1GKd7WRiyRfp6rK9+9M9T3qm6V0jaI+nGrxd4yprjrHj+GElYSgjIAQOZx9a6d2RoO52t5+K81bJbeUpSEFCwoDkWh+IfIfI5o8M1yVn9qxmQsaxxANEgKfep71z6nvXp6XdtbV3acv7YVB8NW9JQpf3scOCeNVJNj0cqzG7i2RvcQyX/ABPCVnYBnOOfLyxSazcOqvM1FuK8Ncwm+46eijPHr3rnv3r1dWPWh26qc08hKIXgpwA2pA38c8FDPwqkNWHS0LTTFzuVsj+GmK2485sKicpGTgc+Jphlkp5GoNgjY5zDbu3dSH1+tO/etzebloF+0y27VFQmaplQYKYywQvHA5I4V5Ps/t8S56lRGuEdD7JYcVsWMjIxg0tvNAq25n3LpXsLdvYiiVnO/enHr3qpa70pao2m5Ey1wWWH4ygtSm+BKQcKB9Dn0ru6Z0bZjYYJuNtYdmOMhx1TnFWVccemcelV4Rul4zrUAhEtHrVcX5qQep707969TVsdiBqO5x4rSW2GXcIbTySNoOKocTSVi0/ZRMu8FVwfCUl0hsu8T5JQOAAzz7mpDCSV6p9QjhjY8gkv6Adf9ypR6nvT1PetvqZrRUyzmdZpLUSbglthsEFZB/Cpv8uf2uHkeIrEUnNorfGyBOzdtLfoRSep70pSpXoSu1av1tA/imf94rq19I7pjyWX0gKUy4lwA8iUkHH0pqXglpAVx1Zd/seKw79lO3He5t2NJyUcM55GvI1xGVetF+/7pMQssiV7s4MZwM7Vj4j6HFZ79KVx/dkT/NV/xXkai1vdL7DVDcbZjRl48RLWSpeOOCT5dMVuXt55Xy2LpeVG+M7A0g2Td+y6+hrd9p6pgtKTltlXvDnyRxH/AJbar5gSP6R/aXvw93918D3TZ57t27dnn5YxUd0vqJ3TciQ/HiNPuPICMuKI2gEnhj4/yrzzcXjfPtkge9+8iRnruztz8McPlUNeGhdDOwJ8ucm6aG0Ohvz9PVaf2qW73TUSZqE4RNaClf404Sfpt+taL2QfqW4fxn/zRWO1Rq6RqSKyxKhMMllzxErbWSeRBHHy4/Sml9Xy9NxX48eIw+l53xSXFkEHaBjh8qA5ofaUuJkyacIHD5x9R0B/pbO6asfS5Mio0lcV4UtsPIYJCuJG4fd5edSotLZPhOJUhaPuqSoEEEeRB5Gt5+lK4/uyJ/mq/wCKxVwlKnT5MxaUoXIdU4UpOQCTnFJ5B7rbTMeSDcHR7Qa73fuvglsvLS0hO5TighKc4yScAfWq7CveoLJaWVagsrskIw34kJYccx5FSBw9QfQVISAoEEZB5itjZ/aNd7fHSxKZZnJQMJWtRQ5jqRkHt3oY4Duq1PFkyGtDGh1djwf0K3l4t9t1Pp1cp+KplamFONOPNbHWiAefblyIqIoUVISrJSrAIIOCD0rUah1zdb3GXEKGYkVwYcQ1lSlj4FR8ugArMUSODjwjSsSbHjcJe54F3SuNsu8l7RCLw6EqkiEp4/BSkpP+uKh7rq3VuPvrK3FqK3FnmpROSe9aiLreZG06LImEwpnwFMeKVndggjOOWeNZbHDFN7gaS0zDdjOkLm1Z49FU9OTtR2CwIFztCpUNhKQ17u6FvBBxgbRkKAzzyOHetA0i26vs5XLtryELKkbJTOx1BHmD5dCDU109rq62SKiIUMy4zYw2h0lKkD4BQ8uhHrX3vPtEu9xYWxGaZgtrGFLbUVOY6KOMds/KrD211XMm0vJfMXNaAbvcDXt1/ZZJ9sMyHmQveG3FIC/2sEjP0qttf3SL/wCkr/2GpCAAAAMAVp061lp0ybD7mx4JimN4u87sEYzjlnjWTSBa6uo40s7YwwXTgSsuv8Kvkau7UswdHxZKYjkwtw2j4DYypf3U8AMGoSRkEeRrbwvaTPiQ2IqbdFUlltLYUXFZIAxnl0qo3AXay1bElyQzw23R55pfnWd7kXu1NNDTdwgJYeDy3nGFBISEqBydox+LOeldb2Xf2vb/AIZ3/wBa+129oc+522TBct8ZtEhpTalpcUSkEYyOFZ/Tt5esN0TPjsoeWltSNi1EDBx8PlQSNwNpx403wUkOzaTdC791XLe+zdLhqWyyvvoQ6lKkcv6txpP8wqvvAnCRqy5w21Atw4rCdo/KpRWT9NtS6HrKbD1FOvTcZkrmICXGCo7RgJAOef5frXNp1nNtt2udyTFYeduCkqWlaiAjbnAGOhx6VQkHC5r9Hmp1D8orkfi4v+CutrRsu6xubSRuU5ICEjOMkpSAM1QoV61DY7SydQWZ2UEkN+JCWHHMY4FSBw8uYPOpZd5y7rc5U55tLa5C9ykJOQOAH8q01n9ot3t8ZMeSyzOQgYStxRQ5jqRnPbPzqWuAJ5XQzMOWWCJgYHbQLBNHoOhW8vFvtup9OqlPxFMqUypxtx5rY6yQDz7cuRFRFB3IST5jNanUOubre4y4mxqJGcGHENZKlj4FR8ugArL0pHAnha6ViTY0bhJ3PAu6SlKVmuov1s6029fpSlClNvWm3rSlCabetNvX6UpQkm3rTb1pShFpt6029aUoTtNvWm3rSlCLTb1+lNvWlKEk29abetKUJpt6029aUoStNvWm3rSlCabetNvWlKEJt6029aUoSTb1pt60pQhNvWm3rSlCLTb1pt60pQnabOtKUoQv/9k="/>
          <p:cNvSpPr>
            <a:spLocks noChangeAspect="1" noChangeArrowheads="1"/>
          </p:cNvSpPr>
          <p:nvPr/>
        </p:nvSpPr>
        <p:spPr bwMode="auto">
          <a:xfrm>
            <a:off x="646895" y="276554"/>
            <a:ext cx="1066800" cy="16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AutoShape 12" descr="data:image/jpeg;base64,/9j/4AAQSkZJRgABAQAAAQABAAD/2wBDAAkGBwgHBgkIBwgKCgkLDRYPDQwMDRsUFRAWIB0iIiAdHx8kKDQsJCYxJx8fLT0tMTU3Ojo6Iys/RD84QzQ5Ojf/2wBDAQoKCg0MDRoPDxo3JR8lNzc3Nzc3Nzc3Nzc3Nzc3Nzc3Nzc3Nzc3Nzc3Nzc3Nzc3Nzc3Nzc3Nzc3Nzc3Nzc3Nzf/wAARCAAlAPYDASIAAhEBAxEB/8QAGwABAQEAAwEBAAAAAAAAAAAAAAcGAQQFAwL/xABAEAABAwMCBAMFBAYJBQAAAAABAgMEAAURBhIhMWGRE0GBBxRRcaEVIjJCFzVSVXTBFiM2N3KTsbLRdYKiwsP/xAAbAQADAQEBAQEAAAAAAAAAAAAAAQIDBQQGB//EAC4RAAEEAQMCBAMJAAAAAAAAAAEAAgMRBAUSITFBE1FxoRQiYRUjMkKBkbHR8P/aAAwDAQACEQMRAD8Azvqe9O/eldi3toduMNpxIUhchtKknkQVgEV4l+luIAJXw49e9cep71XtQW3RmnY7T9ytLCG3V7ElDRVxxn49K8nWWl7KNNfbdmZEYpbQ6ACoJcQrHNJ5HB6H41oYz5rkw6xFI5oLCA40D2tTf1PeuePXvXBz+VJUrySOZPwq0W7RFhat0aPLt8d2UllIdcI+8pWOJ71LWFy9Obnx4YaXi78lF/U965796+8+Gu3z5MJ3O+O6psk8zg4B9Rg+tbr2Z2G1Xa1zXrlBZkuIlbEqcGSBsScdyaTW2aWmTlsx4fGIscdPqp96nvXHfvVJk3D2bxZLsd6G0l1pakLAjLOFA4Pl8RU/uaoy7lKVASExFPKLA2kYRnhwPKgtA7qcbKM55jc31HVdb1Penqe9cLO1JV8BmqzE0lYdPWQTbtCXcHwhJeV4Zd4nySjkAM8+5ptaXIzM2PFDdwJLugCk/qe9O/etvqZnRUuzmdZZLUWbglEdsEFZBxtU3+X58PLmK8zQhtLt4EG9w2H25P3WXHB+BzyHyP8Arj40beatS3NDoHS7D8vUEUVm+/eufX61RrzoFK9VwkwGfDtT43PpTya28x/3cPrXhe0JFoiXRFus0JhgxxukONjBKiOCfQcT8x8KZYQCSpg1GKd7WRiyRfp6rK9+9M9T3qm6V0jaI+nGrxd4yprjrHj+GElYSgjIAQOZx9a6d2RoO52t5+K81bJbeUpSEFCwoDkWh+IfIfI5o8M1yVn9qxmQsaxxANEgKfep71z6nvXp6XdtbV3acv7YVB8NW9JQpf3scOCeNVJNj0cqzG7i2RvcQyX/ABPCVnYBnOOfLyxSazcOqvM1FuK8Ncwm+46eijPHr3rnv3r1dWPWh26qc08hKIXgpwA2pA38c8FDPwqkNWHS0LTTFzuVsj+GmK2485sKicpGTgc+Jphlkp5GoNgjY5zDbu3dSH1+tO/etzebloF+0y27VFQmaplQYKYywQvHA5I4V5Ps/t8S56lRGuEdD7JYcVsWMjIxg0tvNAq25n3LpXsLdvYiiVnO/enHr3qpa70pao2m5Ey1wWWH4ygtSm+BKQcKB9Dn0ru6Z0bZjYYJuNtYdmOMhx1TnFWVccemcelV4Rul4zrUAhEtHrVcX5qQep707969TVsdiBqO5x4rSW2GXcIbTySNoOKocTSVi0/ZRMu8FVwfCUl0hsu8T5JQOAAzz7mpDCSV6p9QjhjY8gkv6Adf9ypR6nvT1PetvqZrRUyzmdZpLUSbglthsEFZB/Cpv8uf2uHkeIrEUnNorfGyBOzdtLfoRSep70pSpXoSu1av1tA/imf94rq19I7pjyWX0gKUy4lwA8iUkHH0pqXglpAVx1Zd/seKw79lO3He5t2NJyUcM55GvI1xGVetF+/7pMQssiV7s4MZwM7Vj4j6HFZ79KVx/dkT/NV/xXkai1vdL7DVDcbZjRl48RLWSpeOOCT5dMVuXt55Xy2LpeVG+M7A0g2Td+y6+hrd9p6pgtKTltlXvDnyRxH/AJbar5gSP6R/aXvw93918D3TZ57t27dnn5YxUd0vqJ3TciQ/HiNPuPICMuKI2gEnhj4/yrzzcXjfPtkge9+8iRnruztz8McPlUNeGhdDOwJ8ucm6aG0Ohvz9PVaf2qW73TUSZqE4RNaClf404Sfpt+taL2QfqW4fxn/zRWO1Rq6RqSKyxKhMMllzxErbWSeRBHHy4/Sml9Xy9NxX48eIw+l53xSXFkEHaBjh8qA5ofaUuJkyacIHD5x9R0B/pbO6asfS5Mio0lcV4UtsPIYJCuJG4fd5edSotLZPhOJUhaPuqSoEEEeRB5Gt5+lK4/uyJ/mq/wCKxVwlKnT5MxaUoXIdU4UpOQCTnFJ5B7rbTMeSDcHR7Qa73fuvglsvLS0hO5TighKc4yScAfWq7CveoLJaWVagsrskIw34kJYccx5FSBw9QfQVISAoEEZB5itjZ/aNd7fHSxKZZnJQMJWtRQ5jqRkHt3oY4Duq1PFkyGtDGh1djwf0K3l4t9t1Pp1cp+KplamFONOPNbHWiAefblyIqIoUVISrJSrAIIOCD0rUah1zdb3GXEKGYkVwYcQ1lSlj4FR8ugArMUSODjwjSsSbHjcJe54F3SuNsu8l7RCLw6EqkiEp4/BSkpP+uKh7rq3VuPvrK3FqK3FnmpROSe9aiLreZG06LImEwpnwFMeKVndggjOOWeNZbHDFN7gaS0zDdjOkLm1Z49FU9OTtR2CwIFztCpUNhKQ17u6FvBBxgbRkKAzzyOHetA0i26vs5XLtryELKkbJTOx1BHmD5dCDU109rq62SKiIUMy4zYw2h0lKkD4BQ8uhHrX3vPtEu9xYWxGaZgtrGFLbUVOY6KOMds/KrD211XMm0vJfMXNaAbvcDXt1/ZZJ9sMyHmQveG3FIC/2sEjP0qttf3SL/wCkr/2GpCAAAAMAVp061lp0ybD7mx4JimN4u87sEYzjlnjWTSBa6uo40s7YwwXTgSsuv8Kvkau7UswdHxZKYjkwtw2j4DYypf3U8AMGoSRkEeRrbwvaTPiQ2IqbdFUlltLYUXFZIAxnl0qo3AXay1bElyQzw23R55pfnWd7kXu1NNDTdwgJYeDy3nGFBISEqBydox+LOeldb2Xf2vb/AIZ3/wBa+129oc+522TBct8ZtEhpTalpcUSkEYyOFZ/Tt5esN0TPjsoeWltSNi1EDBx8PlQSNwNpx403wUkOzaTdC791XLe+zdLhqWyyvvoQ6lKkcv6txpP8wqvvAnCRqy5w21Atw4rCdo/KpRWT9NtS6HrKbD1FOvTcZkrmICXGCo7RgJAOef5frXNp1nNtt2udyTFYeduCkqWlaiAjbnAGOhx6VQkHC5r9Hmp1D8orkfi4v+CutrRsu6xubSRuU5ICEjOMkpSAM1QoV61DY7SydQWZ2UEkN+JCWHHMY4FSBw8uYPOpZd5y7rc5U55tLa5C9ykJOQOAH8q01n9ot3t8ZMeSyzOQgYStxRQ5jqRnPbPzqWuAJ5XQzMOWWCJgYHbQLBNHoOhW8vFvtup9OqlPxFMqUypxtx5rY6yQDz7cuRFRFB3IST5jNanUOubre4y4mxqJGcGHENZKlj4FR8ugArL0pHAnha6ViTY0bhJ3PAu6SlKVmuov1s6029fpSlClNvWm3rSlCabetNvX6UpQkm3rTb1pShFpt6029aUoTtNvWm3rSlCLTb1+lNvWlKEk29abetKUJpt6029aUoStNvWm3rSlCabetNvWlKEJt6029aUoSTb1pt60pQhNvWm3rSlCLTb1pt60pQnabOtKUoQv/9k="/>
          <p:cNvSpPr>
            <a:spLocks noChangeAspect="1" noChangeArrowheads="1"/>
          </p:cNvSpPr>
          <p:nvPr/>
        </p:nvSpPr>
        <p:spPr bwMode="auto">
          <a:xfrm>
            <a:off x="646895" y="276554"/>
            <a:ext cx="1066800" cy="16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47" y="4905076"/>
            <a:ext cx="1168567" cy="7488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5478" r="4913" b="9234"/>
          <a:stretch/>
        </p:blipFill>
        <p:spPr>
          <a:xfrm>
            <a:off x="11067761" y="3897588"/>
            <a:ext cx="670372" cy="7568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1" y="4893529"/>
            <a:ext cx="1478591" cy="7762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30" y="4871882"/>
            <a:ext cx="1114518" cy="7903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58" y="4889222"/>
            <a:ext cx="1109528" cy="7805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 b="21898"/>
          <a:stretch/>
        </p:blipFill>
        <p:spPr>
          <a:xfrm>
            <a:off x="5964072" y="5981571"/>
            <a:ext cx="2215005" cy="6698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41" y="5940628"/>
            <a:ext cx="1020863" cy="66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21651" r="7225" b="23106"/>
          <a:stretch/>
        </p:blipFill>
        <p:spPr>
          <a:xfrm>
            <a:off x="737033" y="3940900"/>
            <a:ext cx="1694868" cy="6314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92" y="3928132"/>
            <a:ext cx="1185433" cy="7263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32769" r="12585" b="32977"/>
          <a:stretch/>
        </p:blipFill>
        <p:spPr>
          <a:xfrm>
            <a:off x="10217899" y="4914386"/>
            <a:ext cx="1729588" cy="6009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59" y="3999475"/>
            <a:ext cx="1896328" cy="553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72" y="4053640"/>
            <a:ext cx="1651994" cy="4447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r="28599"/>
          <a:stretch/>
        </p:blipFill>
        <p:spPr>
          <a:xfrm>
            <a:off x="791651" y="2659459"/>
            <a:ext cx="977382" cy="9982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5" y="2534565"/>
            <a:ext cx="1161536" cy="11360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21644"/>
          <a:stretch/>
        </p:blipFill>
        <p:spPr>
          <a:xfrm>
            <a:off x="3553892" y="2784902"/>
            <a:ext cx="1450959" cy="7767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60" y="2784902"/>
            <a:ext cx="1558456" cy="6623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8448" r="5742" b="37552"/>
          <a:stretch/>
        </p:blipFill>
        <p:spPr>
          <a:xfrm>
            <a:off x="2463155" y="6083159"/>
            <a:ext cx="1958720" cy="3518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65" y="6100564"/>
            <a:ext cx="1452195" cy="30817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6" y="1293133"/>
            <a:ext cx="749037" cy="10461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 b="11111"/>
          <a:stretch/>
        </p:blipFill>
        <p:spPr>
          <a:xfrm>
            <a:off x="1814868" y="1195237"/>
            <a:ext cx="1151630" cy="12419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27" y="2753716"/>
            <a:ext cx="1678544" cy="7435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81" y="1330358"/>
            <a:ext cx="1085966" cy="8703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62" y="1402634"/>
            <a:ext cx="1810162" cy="8371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04" y="2659459"/>
            <a:ext cx="1264319" cy="9037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44" y="1349224"/>
            <a:ext cx="1238315" cy="82967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 b="15237"/>
          <a:stretch/>
        </p:blipFill>
        <p:spPr>
          <a:xfrm>
            <a:off x="10073695" y="1451510"/>
            <a:ext cx="1596258" cy="649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15" y="1596559"/>
            <a:ext cx="1557424" cy="60014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62" y="3728625"/>
            <a:ext cx="993607" cy="993607"/>
          </a:xfrm>
          <a:prstGeom prst="rect">
            <a:avLst/>
          </a:prstGeom>
        </p:spPr>
      </p:pic>
      <p:pic>
        <p:nvPicPr>
          <p:cNvPr id="1026" name="Picture 2" descr="Image result for babcock logo">
            <a:extLst>
              <a:ext uri="{FF2B5EF4-FFF2-40B4-BE49-F238E27FC236}">
                <a16:creationId xmlns:a16="http://schemas.microsoft.com/office/drawing/2014/main" id="{49A765FD-6B04-42A7-9388-7B211E79C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75" y="4829659"/>
            <a:ext cx="716448" cy="9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965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OUR ACCREDITATIONS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41" y="1997843"/>
            <a:ext cx="1942113" cy="1556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13" y="1737001"/>
            <a:ext cx="1682401" cy="1682401"/>
          </a:xfrm>
          <a:prstGeom prst="rect">
            <a:avLst/>
          </a:prstGeom>
        </p:spPr>
      </p:pic>
      <p:pic>
        <p:nvPicPr>
          <p:cNvPr id="8" name="Picture 12" descr="http://www.carltonservices.co.uk/wp-content/uploads/2014/05/refcom-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73" y="4067640"/>
            <a:ext cx="2509480" cy="10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5261" r="3759" b="4040"/>
          <a:stretch/>
        </p:blipFill>
        <p:spPr bwMode="auto">
          <a:xfrm>
            <a:off x="5278845" y="3753764"/>
            <a:ext cx="1593814" cy="15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BSC_MBR_Logo_CMYK_H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6761" y1="59933" x2="16761" y2="59933"/>
                        <a14:foregroundMark x1="21469" y1="41176" x2="21469" y2="41176"/>
                        <a14:foregroundMark x1="28311" y1="65594" x2="28311" y2="65594"/>
                        <a14:foregroundMark x1="32454" y1="53052" x2="32454" y2="53052"/>
                        <a14:foregroundMark x1="28876" y1="39734" x2="28876" y2="39734"/>
                        <a14:foregroundMark x1="31701" y1="25971" x2="31701" y2="25971"/>
                        <a14:foregroundMark x1="35279" y1="31632" x2="35279" y2="31632"/>
                        <a14:foregroundMark x1="34338" y1="38846" x2="34338" y2="38846"/>
                        <a14:foregroundMark x1="44444" y1="39734" x2="44444" y2="39734"/>
                        <a14:foregroundMark x1="39171" y1="60932" x2="39171" y2="60932"/>
                        <a14:foregroundMark x1="45763" y1="55716" x2="45763" y2="55716"/>
                        <a14:foregroundMark x1="45763" y1="47836" x2="45763" y2="47836"/>
                        <a14:foregroundMark x1="46077" y1="54273" x2="46077" y2="54273"/>
                        <a14:foregroundMark x1="53986" y1="39734" x2="53986" y2="39734"/>
                        <a14:foregroundMark x1="56937" y1="41398" x2="56937" y2="41398"/>
                        <a14:foregroundMark x1="61268" y1="41842" x2="61268" y2="41842"/>
                        <a14:foregroundMark x1="65851" y1="40622" x2="65851" y2="40622"/>
                        <a14:foregroundMark x1="69994" y1="40511" x2="69994" y2="40511"/>
                        <a14:foregroundMark x1="72254" y1="40067" x2="72254" y2="40067"/>
                        <a14:foregroundMark x1="77024" y1="40178" x2="77024" y2="40178"/>
                        <a14:foregroundMark x1="52605" y1="24084" x2="52605" y2="24084"/>
                        <a14:foregroundMark x1="57250" y1="25527" x2="57250" y2="25527"/>
                        <a14:foregroundMark x1="59950" y1="25860" x2="59950" y2="25860"/>
                        <a14:foregroundMark x1="64532" y1="25527" x2="64532" y2="25527"/>
                        <a14:foregroundMark x1="67859" y1="24861" x2="67859" y2="24861"/>
                        <a14:foregroundMark x1="71312" y1="26748" x2="71312" y2="26748"/>
                        <a14:foregroundMark x1="73384" y1="25305" x2="73384" y2="25305"/>
                        <a14:foregroundMark x1="77150" y1="26193" x2="77150" y2="26193"/>
                        <a14:foregroundMark x1="82486" y1="25527" x2="82486" y2="25527"/>
                        <a14:foregroundMark x1="80979" y1="25527" x2="80979" y2="25527"/>
                        <a14:foregroundMark x1="85750" y1="25305" x2="85750" y2="25305"/>
                        <a14:foregroundMark x1="53986" y1="53829" x2="53986" y2="53829"/>
                        <a14:foregroundMark x1="58569" y1="53829" x2="58569" y2="53829"/>
                        <a14:foregroundMark x1="62524" y1="55050" x2="62524" y2="55050"/>
                        <a14:foregroundMark x1="66667" y1="56604" x2="66667" y2="56604"/>
                        <a14:foregroundMark x1="72567" y1="56049" x2="72567" y2="56049"/>
                        <a14:foregroundMark x1="78029" y1="56049" x2="78029" y2="56049"/>
                        <a14:foregroundMark x1="54426" y1="69811" x2="54426" y2="69811"/>
                        <a14:foregroundMark x1="58569" y1="70144" x2="58569" y2="70144"/>
                        <a14:foregroundMark x1="63779" y1="69922" x2="63779" y2="69922"/>
                        <a14:foregroundMark x1="70056" y1="69811" x2="70056" y2="69811"/>
                        <a14:foregroundMark x1="76020" y1="71254" x2="76020" y2="71254"/>
                        <a14:foregroundMark x1="81544" y1="70033" x2="81544" y2="70033"/>
                        <a14:foregroundMark x1="83804" y1="70699" x2="83804" y2="70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72" y="3877244"/>
            <a:ext cx="2590253" cy="146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ips-international.com/uploads/Logos/APPs_Good_for_Business_RGB-JPEG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35" y="1997843"/>
            <a:ext cx="3302299" cy="10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4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 rot="10800000">
            <a:off x="1958139" y="5211987"/>
            <a:ext cx="8863933" cy="957699"/>
          </a:xfrm>
          <a:prstGeom prst="homePlate">
            <a:avLst>
              <a:gd name="adj" fmla="val 84624"/>
            </a:avLst>
          </a:prstGeom>
          <a:solidFill>
            <a:srgbClr val="24B1E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entagon 30"/>
          <p:cNvSpPr/>
          <p:nvPr/>
        </p:nvSpPr>
        <p:spPr>
          <a:xfrm rot="10800000">
            <a:off x="1935688" y="3164605"/>
            <a:ext cx="8886385" cy="1678700"/>
          </a:xfrm>
          <a:prstGeom prst="homePlate">
            <a:avLst>
              <a:gd name="adj" fmla="val 52993"/>
            </a:avLst>
          </a:prstGeom>
          <a:solidFill>
            <a:srgbClr val="2190C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entagon 29"/>
          <p:cNvSpPr/>
          <p:nvPr/>
        </p:nvSpPr>
        <p:spPr>
          <a:xfrm rot="10800000">
            <a:off x="1948709" y="1532356"/>
            <a:ext cx="8873365" cy="1185706"/>
          </a:xfrm>
          <a:prstGeom prst="homePlate">
            <a:avLst>
              <a:gd name="adj" fmla="val 68644"/>
            </a:avLst>
          </a:prstGeom>
          <a:solidFill>
            <a:srgbClr val="1B55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5" y="27655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WELCOME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8366" y="1638419"/>
            <a:ext cx="934065" cy="936000"/>
            <a:chOff x="2511053" y="1093878"/>
            <a:chExt cx="934065" cy="936000"/>
          </a:xfrm>
        </p:grpSpPr>
        <p:sp>
          <p:nvSpPr>
            <p:cNvPr id="18" name="Oval 17"/>
            <p:cNvSpPr/>
            <p:nvPr/>
          </p:nvSpPr>
          <p:spPr>
            <a:xfrm>
              <a:off x="2511053" y="1093878"/>
              <a:ext cx="934065" cy="936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24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897" y="1263879"/>
              <a:ext cx="771520" cy="596024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739046" y="1648156"/>
            <a:ext cx="8275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J &amp; E Hall is one of the world’s foremost  refrigeration solution providers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0231" y="3295765"/>
            <a:ext cx="8002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We supply and deliver the complete end-to-end </a:t>
            </a:r>
          </a:p>
          <a:p>
            <a:r>
              <a:rPr lang="en-GB" sz="2800" dirty="0">
                <a:solidFill>
                  <a:schemeClr val="bg1"/>
                </a:solidFill>
              </a:rPr>
              <a:t>service from design and manufacture to installation, maintenance and on-going support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18366" y="3537527"/>
            <a:ext cx="934065" cy="936000"/>
            <a:chOff x="1079140" y="3557623"/>
            <a:chExt cx="934065" cy="936000"/>
          </a:xfrm>
        </p:grpSpPr>
        <p:sp>
          <p:nvSpPr>
            <p:cNvPr id="22" name="Oval 21"/>
            <p:cNvSpPr/>
            <p:nvPr/>
          </p:nvSpPr>
          <p:spPr>
            <a:xfrm>
              <a:off x="1079140" y="3557623"/>
              <a:ext cx="934065" cy="936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1B5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964" y="3724204"/>
              <a:ext cx="771520" cy="59602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95917" y="5213592"/>
            <a:ext cx="934065" cy="936000"/>
            <a:chOff x="9139083" y="1093878"/>
            <a:chExt cx="934065" cy="936000"/>
          </a:xfrm>
        </p:grpSpPr>
        <p:sp>
          <p:nvSpPr>
            <p:cNvPr id="27" name="Oval 26"/>
            <p:cNvSpPr/>
            <p:nvPr/>
          </p:nvSpPr>
          <p:spPr>
            <a:xfrm>
              <a:off x="9139083" y="1093878"/>
              <a:ext cx="934065" cy="936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219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0282" y="1263866"/>
              <a:ext cx="771520" cy="596024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790860" y="5452316"/>
            <a:ext cx="8275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Total cooling solutions…</a:t>
            </a:r>
          </a:p>
        </p:txBody>
      </p:sp>
    </p:spTree>
    <p:extLst>
      <p:ext uri="{BB962C8B-B14F-4D97-AF65-F5344CB8AC3E}">
        <p14:creationId xmlns:p14="http://schemas.microsoft.com/office/powerpoint/2010/main" val="22002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0" grpId="0"/>
      <p:bldP spid="2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3"/>
          <a:stretch/>
        </p:blipFill>
        <p:spPr>
          <a:xfrm>
            <a:off x="6741995" y="1842819"/>
            <a:ext cx="1761237" cy="2020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8987" y="2391395"/>
            <a:ext cx="393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…thank-you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922" y="4339691"/>
            <a:ext cx="35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766A6"/>
                </a:solidFill>
                <a:latin typeface="Tw Cen MT" panose="020B0602020104020603" pitchFamily="34" charset="0"/>
              </a:rPr>
              <a:t>www.jehall.com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44" y="5301815"/>
            <a:ext cx="663670" cy="53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04" y="5301815"/>
            <a:ext cx="539559" cy="539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9" y="5313437"/>
            <a:ext cx="527937" cy="527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35423" r="16899" b="35920"/>
          <a:stretch/>
        </p:blipFill>
        <p:spPr>
          <a:xfrm>
            <a:off x="6388026" y="5292085"/>
            <a:ext cx="1235956" cy="5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5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5" y="27655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COMPANY STRUCTURE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30213" y="1514009"/>
            <a:ext cx="2687444" cy="6765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9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49"/>
          <p:cNvGrpSpPr>
            <a:grpSpLocks noChangeAspect="1"/>
          </p:cNvGrpSpPr>
          <p:nvPr/>
        </p:nvGrpSpPr>
        <p:grpSpPr bwMode="auto">
          <a:xfrm>
            <a:off x="4821462" y="1630034"/>
            <a:ext cx="2308225" cy="466725"/>
            <a:chOff x="2499" y="2081"/>
            <a:chExt cx="760" cy="156"/>
          </a:xfrm>
        </p:grpSpPr>
        <p:sp>
          <p:nvSpPr>
            <p:cNvPr id="19" name="Freeform 50"/>
            <p:cNvSpPr>
              <a:spLocks noChangeAspect="1"/>
            </p:cNvSpPr>
            <p:nvPr/>
          </p:nvSpPr>
          <p:spPr bwMode="auto">
            <a:xfrm>
              <a:off x="2499" y="2081"/>
              <a:ext cx="172" cy="156"/>
            </a:xfrm>
            <a:custGeom>
              <a:avLst/>
              <a:gdLst>
                <a:gd name="T0" fmla="*/ 0 w 172"/>
                <a:gd name="T1" fmla="*/ 0 h 156"/>
                <a:gd name="T2" fmla="*/ 92 w 172"/>
                <a:gd name="T3" fmla="*/ 0 h 156"/>
                <a:gd name="T4" fmla="*/ 172 w 172"/>
                <a:gd name="T5" fmla="*/ 0 h 156"/>
                <a:gd name="T6" fmla="*/ 0 w 172"/>
                <a:gd name="T7" fmla="*/ 156 h 156"/>
                <a:gd name="T8" fmla="*/ 0 w 17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56"/>
                <a:gd name="T17" fmla="*/ 172 w 17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56">
                  <a:moveTo>
                    <a:pt x="0" y="0"/>
                  </a:moveTo>
                  <a:lnTo>
                    <a:pt x="92" y="0"/>
                  </a:lnTo>
                  <a:lnTo>
                    <a:pt x="172" y="0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51"/>
            <p:cNvSpPr>
              <a:spLocks noChangeAspect="1"/>
            </p:cNvSpPr>
            <p:nvPr/>
          </p:nvSpPr>
          <p:spPr bwMode="auto">
            <a:xfrm>
              <a:off x="2499" y="2081"/>
              <a:ext cx="86" cy="77"/>
            </a:xfrm>
            <a:custGeom>
              <a:avLst/>
              <a:gdLst>
                <a:gd name="T0" fmla="*/ 86 w 86"/>
                <a:gd name="T1" fmla="*/ 0 h 77"/>
                <a:gd name="T2" fmla="*/ 0 w 86"/>
                <a:gd name="T3" fmla="*/ 0 h 77"/>
                <a:gd name="T4" fmla="*/ 0 w 86"/>
                <a:gd name="T5" fmla="*/ 77 h 77"/>
                <a:gd name="T6" fmla="*/ 86 w 86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77"/>
                <a:gd name="T14" fmla="*/ 86 w 86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77">
                  <a:moveTo>
                    <a:pt x="86" y="0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52"/>
            <p:cNvSpPr>
              <a:spLocks noChangeAspect="1"/>
            </p:cNvSpPr>
            <p:nvPr/>
          </p:nvSpPr>
          <p:spPr bwMode="auto">
            <a:xfrm>
              <a:off x="3073" y="2115"/>
              <a:ext cx="64" cy="88"/>
            </a:xfrm>
            <a:custGeom>
              <a:avLst/>
              <a:gdLst>
                <a:gd name="T0" fmla="*/ 22 w 64"/>
                <a:gd name="T1" fmla="*/ 0 h 88"/>
                <a:gd name="T2" fmla="*/ 64 w 64"/>
                <a:gd name="T3" fmla="*/ 0 h 88"/>
                <a:gd name="T4" fmla="*/ 40 w 64"/>
                <a:gd name="T5" fmla="*/ 88 h 88"/>
                <a:gd name="T6" fmla="*/ 0 w 64"/>
                <a:gd name="T7" fmla="*/ 88 h 88"/>
                <a:gd name="T8" fmla="*/ 22 w 6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88"/>
                <a:gd name="T17" fmla="*/ 64 w 6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88">
                  <a:moveTo>
                    <a:pt x="22" y="0"/>
                  </a:moveTo>
                  <a:lnTo>
                    <a:pt x="64" y="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53"/>
            <p:cNvSpPr>
              <a:spLocks noChangeAspect="1"/>
            </p:cNvSpPr>
            <p:nvPr/>
          </p:nvSpPr>
          <p:spPr bwMode="auto">
            <a:xfrm>
              <a:off x="2954" y="2115"/>
              <a:ext cx="125" cy="88"/>
            </a:xfrm>
            <a:custGeom>
              <a:avLst/>
              <a:gdLst>
                <a:gd name="T0" fmla="*/ 0 w 125"/>
                <a:gd name="T1" fmla="*/ 88 h 88"/>
                <a:gd name="T2" fmla="*/ 36 w 125"/>
                <a:gd name="T3" fmla="*/ 88 h 88"/>
                <a:gd name="T4" fmla="*/ 42 w 125"/>
                <a:gd name="T5" fmla="*/ 61 h 88"/>
                <a:gd name="T6" fmla="*/ 62 w 125"/>
                <a:gd name="T7" fmla="*/ 88 h 88"/>
                <a:gd name="T8" fmla="*/ 108 w 125"/>
                <a:gd name="T9" fmla="*/ 88 h 88"/>
                <a:gd name="T10" fmla="*/ 76 w 125"/>
                <a:gd name="T11" fmla="*/ 43 h 88"/>
                <a:gd name="T12" fmla="*/ 125 w 125"/>
                <a:gd name="T13" fmla="*/ 0 h 88"/>
                <a:gd name="T14" fmla="*/ 84 w 125"/>
                <a:gd name="T15" fmla="*/ 0 h 88"/>
                <a:gd name="T16" fmla="*/ 52 w 125"/>
                <a:gd name="T17" fmla="*/ 27 h 88"/>
                <a:gd name="T18" fmla="*/ 58 w 125"/>
                <a:gd name="T19" fmla="*/ 0 h 88"/>
                <a:gd name="T20" fmla="*/ 20 w 125"/>
                <a:gd name="T21" fmla="*/ 0 h 88"/>
                <a:gd name="T22" fmla="*/ 0 w 125"/>
                <a:gd name="T23" fmla="*/ 88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5"/>
                <a:gd name="T37" fmla="*/ 0 h 88"/>
                <a:gd name="T38" fmla="*/ 125 w 125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5" h="88">
                  <a:moveTo>
                    <a:pt x="0" y="88"/>
                  </a:moveTo>
                  <a:lnTo>
                    <a:pt x="36" y="88"/>
                  </a:lnTo>
                  <a:lnTo>
                    <a:pt x="42" y="61"/>
                  </a:lnTo>
                  <a:lnTo>
                    <a:pt x="62" y="88"/>
                  </a:lnTo>
                  <a:lnTo>
                    <a:pt x="108" y="88"/>
                  </a:lnTo>
                  <a:lnTo>
                    <a:pt x="76" y="43"/>
                  </a:lnTo>
                  <a:lnTo>
                    <a:pt x="125" y="0"/>
                  </a:lnTo>
                  <a:lnTo>
                    <a:pt x="84" y="0"/>
                  </a:lnTo>
                  <a:lnTo>
                    <a:pt x="52" y="27"/>
                  </a:lnTo>
                  <a:lnTo>
                    <a:pt x="58" y="0"/>
                  </a:lnTo>
                  <a:lnTo>
                    <a:pt x="2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9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54"/>
            <p:cNvSpPr>
              <a:spLocks noChangeAspect="1"/>
            </p:cNvSpPr>
            <p:nvPr/>
          </p:nvSpPr>
          <p:spPr bwMode="auto">
            <a:xfrm>
              <a:off x="2890" y="2115"/>
              <a:ext cx="64" cy="88"/>
            </a:xfrm>
            <a:custGeom>
              <a:avLst/>
              <a:gdLst>
                <a:gd name="T0" fmla="*/ 0 w 64"/>
                <a:gd name="T1" fmla="*/ 88 h 88"/>
                <a:gd name="T2" fmla="*/ 22 w 64"/>
                <a:gd name="T3" fmla="*/ 0 h 88"/>
                <a:gd name="T4" fmla="*/ 64 w 64"/>
                <a:gd name="T5" fmla="*/ 0 h 88"/>
                <a:gd name="T6" fmla="*/ 40 w 64"/>
                <a:gd name="T7" fmla="*/ 88 h 88"/>
                <a:gd name="T8" fmla="*/ 0 w 64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88"/>
                <a:gd name="T17" fmla="*/ 64 w 6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88">
                  <a:moveTo>
                    <a:pt x="0" y="88"/>
                  </a:moveTo>
                  <a:lnTo>
                    <a:pt x="22" y="0"/>
                  </a:lnTo>
                  <a:lnTo>
                    <a:pt x="64" y="0"/>
                  </a:lnTo>
                  <a:lnTo>
                    <a:pt x="4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9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55"/>
            <p:cNvSpPr>
              <a:spLocks noChangeAspect="1"/>
            </p:cNvSpPr>
            <p:nvPr/>
          </p:nvSpPr>
          <p:spPr bwMode="auto">
            <a:xfrm>
              <a:off x="3133" y="2115"/>
              <a:ext cx="126" cy="88"/>
            </a:xfrm>
            <a:custGeom>
              <a:avLst/>
              <a:gdLst>
                <a:gd name="T0" fmla="*/ 0 w 126"/>
                <a:gd name="T1" fmla="*/ 88 h 88"/>
                <a:gd name="T2" fmla="*/ 28 w 126"/>
                <a:gd name="T3" fmla="*/ 88 h 88"/>
                <a:gd name="T4" fmla="*/ 42 w 126"/>
                <a:gd name="T5" fmla="*/ 37 h 88"/>
                <a:gd name="T6" fmla="*/ 58 w 126"/>
                <a:gd name="T7" fmla="*/ 88 h 88"/>
                <a:gd name="T8" fmla="*/ 102 w 126"/>
                <a:gd name="T9" fmla="*/ 88 h 88"/>
                <a:gd name="T10" fmla="*/ 126 w 126"/>
                <a:gd name="T11" fmla="*/ 0 h 88"/>
                <a:gd name="T12" fmla="*/ 96 w 126"/>
                <a:gd name="T13" fmla="*/ 0 h 88"/>
                <a:gd name="T14" fmla="*/ 82 w 126"/>
                <a:gd name="T15" fmla="*/ 49 h 88"/>
                <a:gd name="T16" fmla="*/ 66 w 126"/>
                <a:gd name="T17" fmla="*/ 0 h 88"/>
                <a:gd name="T18" fmla="*/ 22 w 126"/>
                <a:gd name="T19" fmla="*/ 0 h 88"/>
                <a:gd name="T20" fmla="*/ 0 w 126"/>
                <a:gd name="T21" fmla="*/ 8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88"/>
                <a:gd name="T35" fmla="*/ 126 w 126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88">
                  <a:moveTo>
                    <a:pt x="0" y="88"/>
                  </a:moveTo>
                  <a:lnTo>
                    <a:pt x="28" y="88"/>
                  </a:lnTo>
                  <a:lnTo>
                    <a:pt x="42" y="37"/>
                  </a:lnTo>
                  <a:lnTo>
                    <a:pt x="58" y="88"/>
                  </a:lnTo>
                  <a:lnTo>
                    <a:pt x="102" y="88"/>
                  </a:lnTo>
                  <a:lnTo>
                    <a:pt x="126" y="0"/>
                  </a:lnTo>
                  <a:lnTo>
                    <a:pt x="96" y="0"/>
                  </a:lnTo>
                  <a:lnTo>
                    <a:pt x="82" y="49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9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56"/>
            <p:cNvSpPr>
              <a:spLocks noChangeAspect="1"/>
            </p:cNvSpPr>
            <p:nvPr/>
          </p:nvSpPr>
          <p:spPr bwMode="auto">
            <a:xfrm>
              <a:off x="2649" y="2115"/>
              <a:ext cx="119" cy="88"/>
            </a:xfrm>
            <a:custGeom>
              <a:avLst/>
              <a:gdLst>
                <a:gd name="T0" fmla="*/ 0 w 119"/>
                <a:gd name="T1" fmla="*/ 88 h 88"/>
                <a:gd name="T2" fmla="*/ 22 w 119"/>
                <a:gd name="T3" fmla="*/ 0 h 88"/>
                <a:gd name="T4" fmla="*/ 81 w 119"/>
                <a:gd name="T5" fmla="*/ 0 h 88"/>
                <a:gd name="T6" fmla="*/ 89 w 119"/>
                <a:gd name="T7" fmla="*/ 0 h 88"/>
                <a:gd name="T8" fmla="*/ 95 w 119"/>
                <a:gd name="T9" fmla="*/ 2 h 88"/>
                <a:gd name="T10" fmla="*/ 103 w 119"/>
                <a:gd name="T11" fmla="*/ 6 h 88"/>
                <a:gd name="T12" fmla="*/ 109 w 119"/>
                <a:gd name="T13" fmla="*/ 11 h 88"/>
                <a:gd name="T14" fmla="*/ 115 w 119"/>
                <a:gd name="T15" fmla="*/ 19 h 88"/>
                <a:gd name="T16" fmla="*/ 119 w 119"/>
                <a:gd name="T17" fmla="*/ 31 h 88"/>
                <a:gd name="T18" fmla="*/ 119 w 119"/>
                <a:gd name="T19" fmla="*/ 45 h 88"/>
                <a:gd name="T20" fmla="*/ 119 w 119"/>
                <a:gd name="T21" fmla="*/ 51 h 88"/>
                <a:gd name="T22" fmla="*/ 117 w 119"/>
                <a:gd name="T23" fmla="*/ 57 h 88"/>
                <a:gd name="T24" fmla="*/ 113 w 119"/>
                <a:gd name="T25" fmla="*/ 65 h 88"/>
                <a:gd name="T26" fmla="*/ 107 w 119"/>
                <a:gd name="T27" fmla="*/ 73 h 88"/>
                <a:gd name="T28" fmla="*/ 99 w 119"/>
                <a:gd name="T29" fmla="*/ 79 h 88"/>
                <a:gd name="T30" fmla="*/ 87 w 119"/>
                <a:gd name="T31" fmla="*/ 85 h 88"/>
                <a:gd name="T32" fmla="*/ 73 w 119"/>
                <a:gd name="T33" fmla="*/ 88 h 88"/>
                <a:gd name="T34" fmla="*/ 0 w 119"/>
                <a:gd name="T35" fmla="*/ 88 h 88"/>
                <a:gd name="T36" fmla="*/ 59 w 119"/>
                <a:gd name="T37" fmla="*/ 69 h 88"/>
                <a:gd name="T38" fmla="*/ 63 w 119"/>
                <a:gd name="T39" fmla="*/ 67 h 88"/>
                <a:gd name="T40" fmla="*/ 69 w 119"/>
                <a:gd name="T41" fmla="*/ 65 h 88"/>
                <a:gd name="T42" fmla="*/ 77 w 119"/>
                <a:gd name="T43" fmla="*/ 59 h 88"/>
                <a:gd name="T44" fmla="*/ 79 w 119"/>
                <a:gd name="T45" fmla="*/ 53 h 88"/>
                <a:gd name="T46" fmla="*/ 83 w 119"/>
                <a:gd name="T47" fmla="*/ 47 h 88"/>
                <a:gd name="T48" fmla="*/ 83 w 119"/>
                <a:gd name="T49" fmla="*/ 37 h 88"/>
                <a:gd name="T50" fmla="*/ 81 w 119"/>
                <a:gd name="T51" fmla="*/ 31 h 88"/>
                <a:gd name="T52" fmla="*/ 79 w 119"/>
                <a:gd name="T53" fmla="*/ 25 h 88"/>
                <a:gd name="T54" fmla="*/ 77 w 119"/>
                <a:gd name="T55" fmla="*/ 23 h 88"/>
                <a:gd name="T56" fmla="*/ 69 w 119"/>
                <a:gd name="T57" fmla="*/ 21 h 88"/>
                <a:gd name="T58" fmla="*/ 53 w 119"/>
                <a:gd name="T59" fmla="*/ 21 h 88"/>
                <a:gd name="T60" fmla="*/ 43 w 119"/>
                <a:gd name="T61" fmla="*/ 69 h 88"/>
                <a:gd name="T62" fmla="*/ 59 w 119"/>
                <a:gd name="T63" fmla="*/ 69 h 88"/>
                <a:gd name="T64" fmla="*/ 0 w 119"/>
                <a:gd name="T65" fmla="*/ 88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88"/>
                <a:gd name="T101" fmla="*/ 119 w 119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88">
                  <a:moveTo>
                    <a:pt x="0" y="88"/>
                  </a:moveTo>
                  <a:lnTo>
                    <a:pt x="22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5" y="2"/>
                  </a:lnTo>
                  <a:lnTo>
                    <a:pt x="103" y="6"/>
                  </a:lnTo>
                  <a:lnTo>
                    <a:pt x="109" y="11"/>
                  </a:lnTo>
                  <a:lnTo>
                    <a:pt x="115" y="19"/>
                  </a:lnTo>
                  <a:lnTo>
                    <a:pt x="119" y="31"/>
                  </a:lnTo>
                  <a:lnTo>
                    <a:pt x="119" y="45"/>
                  </a:lnTo>
                  <a:lnTo>
                    <a:pt x="119" y="51"/>
                  </a:lnTo>
                  <a:lnTo>
                    <a:pt x="117" y="57"/>
                  </a:lnTo>
                  <a:lnTo>
                    <a:pt x="113" y="65"/>
                  </a:lnTo>
                  <a:lnTo>
                    <a:pt x="107" y="73"/>
                  </a:lnTo>
                  <a:lnTo>
                    <a:pt x="99" y="79"/>
                  </a:lnTo>
                  <a:lnTo>
                    <a:pt x="87" y="85"/>
                  </a:lnTo>
                  <a:lnTo>
                    <a:pt x="73" y="88"/>
                  </a:lnTo>
                  <a:lnTo>
                    <a:pt x="0" y="88"/>
                  </a:lnTo>
                  <a:lnTo>
                    <a:pt x="59" y="69"/>
                  </a:lnTo>
                  <a:lnTo>
                    <a:pt x="63" y="67"/>
                  </a:lnTo>
                  <a:lnTo>
                    <a:pt x="69" y="65"/>
                  </a:lnTo>
                  <a:lnTo>
                    <a:pt x="77" y="59"/>
                  </a:lnTo>
                  <a:lnTo>
                    <a:pt x="79" y="53"/>
                  </a:lnTo>
                  <a:lnTo>
                    <a:pt x="83" y="47"/>
                  </a:lnTo>
                  <a:lnTo>
                    <a:pt x="83" y="37"/>
                  </a:lnTo>
                  <a:lnTo>
                    <a:pt x="81" y="31"/>
                  </a:lnTo>
                  <a:lnTo>
                    <a:pt x="79" y="25"/>
                  </a:lnTo>
                  <a:lnTo>
                    <a:pt x="77" y="23"/>
                  </a:lnTo>
                  <a:lnTo>
                    <a:pt x="69" y="21"/>
                  </a:lnTo>
                  <a:lnTo>
                    <a:pt x="53" y="21"/>
                  </a:lnTo>
                  <a:lnTo>
                    <a:pt x="43" y="69"/>
                  </a:lnTo>
                  <a:lnTo>
                    <a:pt x="59" y="69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9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57"/>
            <p:cNvSpPr>
              <a:spLocks noChangeAspect="1"/>
            </p:cNvSpPr>
            <p:nvPr/>
          </p:nvSpPr>
          <p:spPr bwMode="auto">
            <a:xfrm>
              <a:off x="2764" y="2115"/>
              <a:ext cx="114" cy="88"/>
            </a:xfrm>
            <a:custGeom>
              <a:avLst/>
              <a:gdLst>
                <a:gd name="T0" fmla="*/ 38 w 114"/>
                <a:gd name="T1" fmla="*/ 73 h 88"/>
                <a:gd name="T2" fmla="*/ 28 w 114"/>
                <a:gd name="T3" fmla="*/ 88 h 88"/>
                <a:gd name="T4" fmla="*/ 0 w 114"/>
                <a:gd name="T5" fmla="*/ 88 h 88"/>
                <a:gd name="T6" fmla="*/ 52 w 114"/>
                <a:gd name="T7" fmla="*/ 0 h 88"/>
                <a:gd name="T8" fmla="*/ 98 w 114"/>
                <a:gd name="T9" fmla="*/ 0 h 88"/>
                <a:gd name="T10" fmla="*/ 114 w 114"/>
                <a:gd name="T11" fmla="*/ 88 h 88"/>
                <a:gd name="T12" fmla="*/ 74 w 114"/>
                <a:gd name="T13" fmla="*/ 88 h 88"/>
                <a:gd name="T14" fmla="*/ 70 w 114"/>
                <a:gd name="T15" fmla="*/ 73 h 88"/>
                <a:gd name="T16" fmla="*/ 38 w 114"/>
                <a:gd name="T17" fmla="*/ 73 h 88"/>
                <a:gd name="T18" fmla="*/ 66 w 114"/>
                <a:gd name="T19" fmla="*/ 51 h 88"/>
                <a:gd name="T20" fmla="*/ 62 w 114"/>
                <a:gd name="T21" fmla="*/ 29 h 88"/>
                <a:gd name="T22" fmla="*/ 50 w 114"/>
                <a:gd name="T23" fmla="*/ 51 h 88"/>
                <a:gd name="T24" fmla="*/ 66 w 114"/>
                <a:gd name="T25" fmla="*/ 51 h 88"/>
                <a:gd name="T26" fmla="*/ 38 w 114"/>
                <a:gd name="T27" fmla="*/ 73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88"/>
                <a:gd name="T44" fmla="*/ 114 w 114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88">
                  <a:moveTo>
                    <a:pt x="38" y="73"/>
                  </a:moveTo>
                  <a:lnTo>
                    <a:pt x="28" y="88"/>
                  </a:lnTo>
                  <a:lnTo>
                    <a:pt x="0" y="88"/>
                  </a:lnTo>
                  <a:lnTo>
                    <a:pt x="52" y="0"/>
                  </a:lnTo>
                  <a:lnTo>
                    <a:pt x="98" y="0"/>
                  </a:lnTo>
                  <a:lnTo>
                    <a:pt x="114" y="88"/>
                  </a:lnTo>
                  <a:lnTo>
                    <a:pt x="74" y="88"/>
                  </a:lnTo>
                  <a:lnTo>
                    <a:pt x="70" y="73"/>
                  </a:lnTo>
                  <a:lnTo>
                    <a:pt x="38" y="73"/>
                  </a:lnTo>
                  <a:lnTo>
                    <a:pt x="66" y="51"/>
                  </a:lnTo>
                  <a:lnTo>
                    <a:pt x="62" y="29"/>
                  </a:lnTo>
                  <a:lnTo>
                    <a:pt x="50" y="51"/>
                  </a:lnTo>
                  <a:lnTo>
                    <a:pt x="66" y="51"/>
                  </a:lnTo>
                  <a:lnTo>
                    <a:pt x="38" y="73"/>
                  </a:lnTo>
                  <a:close/>
                </a:path>
              </a:pathLst>
            </a:custGeom>
            <a:solidFill>
              <a:srgbClr val="009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87506" y="3056115"/>
            <a:ext cx="2560026" cy="1170878"/>
            <a:chOff x="8187506" y="3056115"/>
            <a:chExt cx="2560026" cy="1170878"/>
          </a:xfrm>
        </p:grpSpPr>
        <p:sp>
          <p:nvSpPr>
            <p:cNvPr id="11" name="Rounded Rectangle 10"/>
            <p:cNvSpPr/>
            <p:nvPr/>
          </p:nvSpPr>
          <p:spPr>
            <a:xfrm>
              <a:off x="8187506" y="3056115"/>
              <a:ext cx="2230246" cy="11708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0015063" y="3200227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0" y="3263360"/>
              <a:ext cx="605558" cy="605558"/>
            </a:xfrm>
            <a:prstGeom prst="rect">
              <a:avLst/>
            </a:prstGeom>
          </p:spPr>
        </p:pic>
        <p:pic>
          <p:nvPicPr>
            <p:cNvPr id="27" name="Picture 5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967" y="3485284"/>
              <a:ext cx="986954" cy="63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271686" y="3118334"/>
              <a:ext cx="2184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AAF UK Ltd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63953" y="3919216"/>
              <a:ext cx="130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Air Filtration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93181" y="3065808"/>
            <a:ext cx="2560026" cy="1170878"/>
            <a:chOff x="4793181" y="3065808"/>
            <a:chExt cx="2560026" cy="1170878"/>
          </a:xfrm>
        </p:grpSpPr>
        <p:sp>
          <p:nvSpPr>
            <p:cNvPr id="30" name="Rounded Rectangle 29"/>
            <p:cNvSpPr/>
            <p:nvPr/>
          </p:nvSpPr>
          <p:spPr>
            <a:xfrm>
              <a:off x="4793181" y="3065808"/>
              <a:ext cx="2230246" cy="11708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620738" y="3209920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77361" y="3128027"/>
              <a:ext cx="2184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 &amp; E Hall Ltd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814" y="3354691"/>
              <a:ext cx="595611" cy="46012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885583" y="3919216"/>
              <a:ext cx="130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Refrigeration</a:t>
              </a:r>
            </a:p>
          </p:txBody>
        </p:sp>
        <p:pic>
          <p:nvPicPr>
            <p:cNvPr id="37" name="Picture 9" descr="jand e hal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242" y="3515028"/>
              <a:ext cx="12398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043638" y="5118944"/>
            <a:ext cx="2705145" cy="869795"/>
            <a:chOff x="3043638" y="5118944"/>
            <a:chExt cx="2705145" cy="869795"/>
          </a:xfrm>
        </p:grpSpPr>
        <p:sp>
          <p:nvSpPr>
            <p:cNvPr id="12" name="Rounded Rectangle 11"/>
            <p:cNvSpPr/>
            <p:nvPr/>
          </p:nvSpPr>
          <p:spPr>
            <a:xfrm>
              <a:off x="3061339" y="5118944"/>
              <a:ext cx="2687444" cy="8697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49"/>
            <p:cNvGrpSpPr>
              <a:grpSpLocks noChangeAspect="1"/>
            </p:cNvGrpSpPr>
            <p:nvPr/>
          </p:nvGrpSpPr>
          <p:grpSpPr bwMode="auto">
            <a:xfrm>
              <a:off x="3633487" y="5296935"/>
              <a:ext cx="1505731" cy="304460"/>
              <a:chOff x="2499" y="2081"/>
              <a:chExt cx="760" cy="156"/>
            </a:xfrm>
          </p:grpSpPr>
          <p:sp>
            <p:nvSpPr>
              <p:cNvPr id="54" name="Freeform 50"/>
              <p:cNvSpPr>
                <a:spLocks noChangeAspect="1"/>
              </p:cNvSpPr>
              <p:nvPr/>
            </p:nvSpPr>
            <p:spPr bwMode="auto">
              <a:xfrm>
                <a:off x="2499" y="2081"/>
                <a:ext cx="172" cy="156"/>
              </a:xfrm>
              <a:custGeom>
                <a:avLst/>
                <a:gdLst>
                  <a:gd name="T0" fmla="*/ 0 w 172"/>
                  <a:gd name="T1" fmla="*/ 0 h 156"/>
                  <a:gd name="T2" fmla="*/ 92 w 172"/>
                  <a:gd name="T3" fmla="*/ 0 h 156"/>
                  <a:gd name="T4" fmla="*/ 172 w 172"/>
                  <a:gd name="T5" fmla="*/ 0 h 156"/>
                  <a:gd name="T6" fmla="*/ 0 w 172"/>
                  <a:gd name="T7" fmla="*/ 156 h 156"/>
                  <a:gd name="T8" fmla="*/ 0 w 17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56"/>
                  <a:gd name="T17" fmla="*/ 172 w 17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56">
                    <a:moveTo>
                      <a:pt x="0" y="0"/>
                    </a:moveTo>
                    <a:lnTo>
                      <a:pt x="92" y="0"/>
                    </a:lnTo>
                    <a:lnTo>
                      <a:pt x="172" y="0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C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51"/>
              <p:cNvSpPr>
                <a:spLocks noChangeAspect="1"/>
              </p:cNvSpPr>
              <p:nvPr/>
            </p:nvSpPr>
            <p:spPr bwMode="auto">
              <a:xfrm>
                <a:off x="2499" y="2081"/>
                <a:ext cx="86" cy="77"/>
              </a:xfrm>
              <a:custGeom>
                <a:avLst/>
                <a:gdLst>
                  <a:gd name="T0" fmla="*/ 86 w 86"/>
                  <a:gd name="T1" fmla="*/ 0 h 77"/>
                  <a:gd name="T2" fmla="*/ 0 w 86"/>
                  <a:gd name="T3" fmla="*/ 0 h 77"/>
                  <a:gd name="T4" fmla="*/ 0 w 86"/>
                  <a:gd name="T5" fmla="*/ 77 h 77"/>
                  <a:gd name="T6" fmla="*/ 86 w 86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77"/>
                  <a:gd name="T14" fmla="*/ 86 w 8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77">
                    <a:moveTo>
                      <a:pt x="86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52"/>
              <p:cNvSpPr>
                <a:spLocks noChangeAspect="1"/>
              </p:cNvSpPr>
              <p:nvPr/>
            </p:nvSpPr>
            <p:spPr bwMode="auto">
              <a:xfrm>
                <a:off x="3073" y="2115"/>
                <a:ext cx="64" cy="88"/>
              </a:xfrm>
              <a:custGeom>
                <a:avLst/>
                <a:gdLst>
                  <a:gd name="T0" fmla="*/ 22 w 64"/>
                  <a:gd name="T1" fmla="*/ 0 h 88"/>
                  <a:gd name="T2" fmla="*/ 64 w 64"/>
                  <a:gd name="T3" fmla="*/ 0 h 88"/>
                  <a:gd name="T4" fmla="*/ 40 w 64"/>
                  <a:gd name="T5" fmla="*/ 88 h 88"/>
                  <a:gd name="T6" fmla="*/ 0 w 64"/>
                  <a:gd name="T7" fmla="*/ 88 h 88"/>
                  <a:gd name="T8" fmla="*/ 22 w 64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22" y="0"/>
                    </a:moveTo>
                    <a:lnTo>
                      <a:pt x="64" y="0"/>
                    </a:lnTo>
                    <a:lnTo>
                      <a:pt x="40" y="88"/>
                    </a:lnTo>
                    <a:lnTo>
                      <a:pt x="0" y="8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53"/>
              <p:cNvSpPr>
                <a:spLocks noChangeAspect="1"/>
              </p:cNvSpPr>
              <p:nvPr/>
            </p:nvSpPr>
            <p:spPr bwMode="auto">
              <a:xfrm>
                <a:off x="2954" y="2115"/>
                <a:ext cx="125" cy="88"/>
              </a:xfrm>
              <a:custGeom>
                <a:avLst/>
                <a:gdLst>
                  <a:gd name="T0" fmla="*/ 0 w 125"/>
                  <a:gd name="T1" fmla="*/ 88 h 88"/>
                  <a:gd name="T2" fmla="*/ 36 w 125"/>
                  <a:gd name="T3" fmla="*/ 88 h 88"/>
                  <a:gd name="T4" fmla="*/ 42 w 125"/>
                  <a:gd name="T5" fmla="*/ 61 h 88"/>
                  <a:gd name="T6" fmla="*/ 62 w 125"/>
                  <a:gd name="T7" fmla="*/ 88 h 88"/>
                  <a:gd name="T8" fmla="*/ 108 w 125"/>
                  <a:gd name="T9" fmla="*/ 88 h 88"/>
                  <a:gd name="T10" fmla="*/ 76 w 125"/>
                  <a:gd name="T11" fmla="*/ 43 h 88"/>
                  <a:gd name="T12" fmla="*/ 125 w 125"/>
                  <a:gd name="T13" fmla="*/ 0 h 88"/>
                  <a:gd name="T14" fmla="*/ 84 w 125"/>
                  <a:gd name="T15" fmla="*/ 0 h 88"/>
                  <a:gd name="T16" fmla="*/ 52 w 125"/>
                  <a:gd name="T17" fmla="*/ 27 h 88"/>
                  <a:gd name="T18" fmla="*/ 58 w 125"/>
                  <a:gd name="T19" fmla="*/ 0 h 88"/>
                  <a:gd name="T20" fmla="*/ 20 w 125"/>
                  <a:gd name="T21" fmla="*/ 0 h 88"/>
                  <a:gd name="T22" fmla="*/ 0 w 125"/>
                  <a:gd name="T23" fmla="*/ 88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"/>
                  <a:gd name="T37" fmla="*/ 0 h 88"/>
                  <a:gd name="T38" fmla="*/ 125 w 125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" h="88">
                    <a:moveTo>
                      <a:pt x="0" y="88"/>
                    </a:moveTo>
                    <a:lnTo>
                      <a:pt x="36" y="88"/>
                    </a:lnTo>
                    <a:lnTo>
                      <a:pt x="42" y="61"/>
                    </a:lnTo>
                    <a:lnTo>
                      <a:pt x="62" y="88"/>
                    </a:lnTo>
                    <a:lnTo>
                      <a:pt x="108" y="88"/>
                    </a:lnTo>
                    <a:lnTo>
                      <a:pt x="76" y="43"/>
                    </a:lnTo>
                    <a:lnTo>
                      <a:pt x="125" y="0"/>
                    </a:lnTo>
                    <a:lnTo>
                      <a:pt x="84" y="0"/>
                    </a:lnTo>
                    <a:lnTo>
                      <a:pt x="52" y="2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54"/>
              <p:cNvSpPr>
                <a:spLocks noChangeAspect="1"/>
              </p:cNvSpPr>
              <p:nvPr/>
            </p:nvSpPr>
            <p:spPr bwMode="auto">
              <a:xfrm>
                <a:off x="2890" y="2115"/>
                <a:ext cx="64" cy="88"/>
              </a:xfrm>
              <a:custGeom>
                <a:avLst/>
                <a:gdLst>
                  <a:gd name="T0" fmla="*/ 0 w 64"/>
                  <a:gd name="T1" fmla="*/ 88 h 88"/>
                  <a:gd name="T2" fmla="*/ 22 w 64"/>
                  <a:gd name="T3" fmla="*/ 0 h 88"/>
                  <a:gd name="T4" fmla="*/ 64 w 64"/>
                  <a:gd name="T5" fmla="*/ 0 h 88"/>
                  <a:gd name="T6" fmla="*/ 40 w 64"/>
                  <a:gd name="T7" fmla="*/ 88 h 88"/>
                  <a:gd name="T8" fmla="*/ 0 w 6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0" y="88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Freeform 55"/>
              <p:cNvSpPr>
                <a:spLocks noChangeAspect="1"/>
              </p:cNvSpPr>
              <p:nvPr/>
            </p:nvSpPr>
            <p:spPr bwMode="auto">
              <a:xfrm>
                <a:off x="3133" y="2115"/>
                <a:ext cx="126" cy="88"/>
              </a:xfrm>
              <a:custGeom>
                <a:avLst/>
                <a:gdLst>
                  <a:gd name="T0" fmla="*/ 0 w 126"/>
                  <a:gd name="T1" fmla="*/ 88 h 88"/>
                  <a:gd name="T2" fmla="*/ 28 w 126"/>
                  <a:gd name="T3" fmla="*/ 88 h 88"/>
                  <a:gd name="T4" fmla="*/ 42 w 126"/>
                  <a:gd name="T5" fmla="*/ 37 h 88"/>
                  <a:gd name="T6" fmla="*/ 58 w 126"/>
                  <a:gd name="T7" fmla="*/ 88 h 88"/>
                  <a:gd name="T8" fmla="*/ 102 w 126"/>
                  <a:gd name="T9" fmla="*/ 88 h 88"/>
                  <a:gd name="T10" fmla="*/ 126 w 126"/>
                  <a:gd name="T11" fmla="*/ 0 h 88"/>
                  <a:gd name="T12" fmla="*/ 96 w 126"/>
                  <a:gd name="T13" fmla="*/ 0 h 88"/>
                  <a:gd name="T14" fmla="*/ 82 w 126"/>
                  <a:gd name="T15" fmla="*/ 49 h 88"/>
                  <a:gd name="T16" fmla="*/ 66 w 126"/>
                  <a:gd name="T17" fmla="*/ 0 h 88"/>
                  <a:gd name="T18" fmla="*/ 22 w 126"/>
                  <a:gd name="T19" fmla="*/ 0 h 88"/>
                  <a:gd name="T20" fmla="*/ 0 w 126"/>
                  <a:gd name="T21" fmla="*/ 88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88"/>
                  <a:gd name="T35" fmla="*/ 126 w 126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88">
                    <a:moveTo>
                      <a:pt x="0" y="88"/>
                    </a:moveTo>
                    <a:lnTo>
                      <a:pt x="28" y="88"/>
                    </a:lnTo>
                    <a:lnTo>
                      <a:pt x="42" y="37"/>
                    </a:lnTo>
                    <a:lnTo>
                      <a:pt x="58" y="88"/>
                    </a:lnTo>
                    <a:lnTo>
                      <a:pt x="102" y="88"/>
                    </a:lnTo>
                    <a:lnTo>
                      <a:pt x="126" y="0"/>
                    </a:lnTo>
                    <a:lnTo>
                      <a:pt x="96" y="0"/>
                    </a:lnTo>
                    <a:lnTo>
                      <a:pt x="82" y="49"/>
                    </a:lnTo>
                    <a:lnTo>
                      <a:pt x="66" y="0"/>
                    </a:lnTo>
                    <a:lnTo>
                      <a:pt x="22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56"/>
              <p:cNvSpPr>
                <a:spLocks noChangeAspect="1"/>
              </p:cNvSpPr>
              <p:nvPr/>
            </p:nvSpPr>
            <p:spPr bwMode="auto">
              <a:xfrm>
                <a:off x="2649" y="2115"/>
                <a:ext cx="119" cy="88"/>
              </a:xfrm>
              <a:custGeom>
                <a:avLst/>
                <a:gdLst>
                  <a:gd name="T0" fmla="*/ 0 w 119"/>
                  <a:gd name="T1" fmla="*/ 88 h 88"/>
                  <a:gd name="T2" fmla="*/ 22 w 119"/>
                  <a:gd name="T3" fmla="*/ 0 h 88"/>
                  <a:gd name="T4" fmla="*/ 81 w 119"/>
                  <a:gd name="T5" fmla="*/ 0 h 88"/>
                  <a:gd name="T6" fmla="*/ 89 w 119"/>
                  <a:gd name="T7" fmla="*/ 0 h 88"/>
                  <a:gd name="T8" fmla="*/ 95 w 119"/>
                  <a:gd name="T9" fmla="*/ 2 h 88"/>
                  <a:gd name="T10" fmla="*/ 103 w 119"/>
                  <a:gd name="T11" fmla="*/ 6 h 88"/>
                  <a:gd name="T12" fmla="*/ 109 w 119"/>
                  <a:gd name="T13" fmla="*/ 11 h 88"/>
                  <a:gd name="T14" fmla="*/ 115 w 119"/>
                  <a:gd name="T15" fmla="*/ 19 h 88"/>
                  <a:gd name="T16" fmla="*/ 119 w 119"/>
                  <a:gd name="T17" fmla="*/ 31 h 88"/>
                  <a:gd name="T18" fmla="*/ 119 w 119"/>
                  <a:gd name="T19" fmla="*/ 45 h 88"/>
                  <a:gd name="T20" fmla="*/ 119 w 119"/>
                  <a:gd name="T21" fmla="*/ 51 h 88"/>
                  <a:gd name="T22" fmla="*/ 117 w 119"/>
                  <a:gd name="T23" fmla="*/ 57 h 88"/>
                  <a:gd name="T24" fmla="*/ 113 w 119"/>
                  <a:gd name="T25" fmla="*/ 65 h 88"/>
                  <a:gd name="T26" fmla="*/ 107 w 119"/>
                  <a:gd name="T27" fmla="*/ 73 h 88"/>
                  <a:gd name="T28" fmla="*/ 99 w 119"/>
                  <a:gd name="T29" fmla="*/ 79 h 88"/>
                  <a:gd name="T30" fmla="*/ 87 w 119"/>
                  <a:gd name="T31" fmla="*/ 85 h 88"/>
                  <a:gd name="T32" fmla="*/ 73 w 119"/>
                  <a:gd name="T33" fmla="*/ 88 h 88"/>
                  <a:gd name="T34" fmla="*/ 0 w 119"/>
                  <a:gd name="T35" fmla="*/ 88 h 88"/>
                  <a:gd name="T36" fmla="*/ 59 w 119"/>
                  <a:gd name="T37" fmla="*/ 69 h 88"/>
                  <a:gd name="T38" fmla="*/ 63 w 119"/>
                  <a:gd name="T39" fmla="*/ 67 h 88"/>
                  <a:gd name="T40" fmla="*/ 69 w 119"/>
                  <a:gd name="T41" fmla="*/ 65 h 88"/>
                  <a:gd name="T42" fmla="*/ 77 w 119"/>
                  <a:gd name="T43" fmla="*/ 59 h 88"/>
                  <a:gd name="T44" fmla="*/ 79 w 119"/>
                  <a:gd name="T45" fmla="*/ 53 h 88"/>
                  <a:gd name="T46" fmla="*/ 83 w 119"/>
                  <a:gd name="T47" fmla="*/ 47 h 88"/>
                  <a:gd name="T48" fmla="*/ 83 w 119"/>
                  <a:gd name="T49" fmla="*/ 37 h 88"/>
                  <a:gd name="T50" fmla="*/ 81 w 119"/>
                  <a:gd name="T51" fmla="*/ 31 h 88"/>
                  <a:gd name="T52" fmla="*/ 79 w 119"/>
                  <a:gd name="T53" fmla="*/ 25 h 88"/>
                  <a:gd name="T54" fmla="*/ 77 w 119"/>
                  <a:gd name="T55" fmla="*/ 23 h 88"/>
                  <a:gd name="T56" fmla="*/ 69 w 119"/>
                  <a:gd name="T57" fmla="*/ 21 h 88"/>
                  <a:gd name="T58" fmla="*/ 53 w 119"/>
                  <a:gd name="T59" fmla="*/ 21 h 88"/>
                  <a:gd name="T60" fmla="*/ 43 w 119"/>
                  <a:gd name="T61" fmla="*/ 69 h 88"/>
                  <a:gd name="T62" fmla="*/ 59 w 119"/>
                  <a:gd name="T63" fmla="*/ 69 h 88"/>
                  <a:gd name="T64" fmla="*/ 0 w 119"/>
                  <a:gd name="T65" fmla="*/ 8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88"/>
                  <a:gd name="T101" fmla="*/ 119 w 119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88">
                    <a:moveTo>
                      <a:pt x="0" y="88"/>
                    </a:moveTo>
                    <a:lnTo>
                      <a:pt x="22" y="0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5" y="2"/>
                    </a:lnTo>
                    <a:lnTo>
                      <a:pt x="103" y="6"/>
                    </a:lnTo>
                    <a:lnTo>
                      <a:pt x="109" y="11"/>
                    </a:lnTo>
                    <a:lnTo>
                      <a:pt x="115" y="19"/>
                    </a:lnTo>
                    <a:lnTo>
                      <a:pt x="119" y="31"/>
                    </a:lnTo>
                    <a:lnTo>
                      <a:pt x="119" y="45"/>
                    </a:lnTo>
                    <a:lnTo>
                      <a:pt x="119" y="51"/>
                    </a:lnTo>
                    <a:lnTo>
                      <a:pt x="117" y="57"/>
                    </a:lnTo>
                    <a:lnTo>
                      <a:pt x="113" y="65"/>
                    </a:lnTo>
                    <a:lnTo>
                      <a:pt x="107" y="73"/>
                    </a:lnTo>
                    <a:lnTo>
                      <a:pt x="99" y="79"/>
                    </a:lnTo>
                    <a:lnTo>
                      <a:pt x="87" y="85"/>
                    </a:lnTo>
                    <a:lnTo>
                      <a:pt x="73" y="88"/>
                    </a:lnTo>
                    <a:lnTo>
                      <a:pt x="0" y="88"/>
                    </a:lnTo>
                    <a:lnTo>
                      <a:pt x="59" y="69"/>
                    </a:lnTo>
                    <a:lnTo>
                      <a:pt x="63" y="67"/>
                    </a:lnTo>
                    <a:lnTo>
                      <a:pt x="69" y="65"/>
                    </a:lnTo>
                    <a:lnTo>
                      <a:pt x="77" y="59"/>
                    </a:lnTo>
                    <a:lnTo>
                      <a:pt x="79" y="53"/>
                    </a:lnTo>
                    <a:lnTo>
                      <a:pt x="83" y="47"/>
                    </a:lnTo>
                    <a:lnTo>
                      <a:pt x="83" y="37"/>
                    </a:lnTo>
                    <a:lnTo>
                      <a:pt x="81" y="31"/>
                    </a:lnTo>
                    <a:lnTo>
                      <a:pt x="79" y="25"/>
                    </a:lnTo>
                    <a:lnTo>
                      <a:pt x="77" y="23"/>
                    </a:lnTo>
                    <a:lnTo>
                      <a:pt x="69" y="21"/>
                    </a:lnTo>
                    <a:lnTo>
                      <a:pt x="53" y="21"/>
                    </a:lnTo>
                    <a:lnTo>
                      <a:pt x="43" y="69"/>
                    </a:lnTo>
                    <a:lnTo>
                      <a:pt x="59" y="6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57"/>
              <p:cNvSpPr>
                <a:spLocks noChangeAspect="1"/>
              </p:cNvSpPr>
              <p:nvPr/>
            </p:nvSpPr>
            <p:spPr bwMode="auto">
              <a:xfrm>
                <a:off x="2764" y="2115"/>
                <a:ext cx="114" cy="88"/>
              </a:xfrm>
              <a:custGeom>
                <a:avLst/>
                <a:gdLst>
                  <a:gd name="T0" fmla="*/ 38 w 114"/>
                  <a:gd name="T1" fmla="*/ 73 h 88"/>
                  <a:gd name="T2" fmla="*/ 28 w 114"/>
                  <a:gd name="T3" fmla="*/ 88 h 88"/>
                  <a:gd name="T4" fmla="*/ 0 w 114"/>
                  <a:gd name="T5" fmla="*/ 88 h 88"/>
                  <a:gd name="T6" fmla="*/ 52 w 114"/>
                  <a:gd name="T7" fmla="*/ 0 h 88"/>
                  <a:gd name="T8" fmla="*/ 98 w 114"/>
                  <a:gd name="T9" fmla="*/ 0 h 88"/>
                  <a:gd name="T10" fmla="*/ 114 w 114"/>
                  <a:gd name="T11" fmla="*/ 88 h 88"/>
                  <a:gd name="T12" fmla="*/ 74 w 114"/>
                  <a:gd name="T13" fmla="*/ 88 h 88"/>
                  <a:gd name="T14" fmla="*/ 70 w 114"/>
                  <a:gd name="T15" fmla="*/ 73 h 88"/>
                  <a:gd name="T16" fmla="*/ 38 w 114"/>
                  <a:gd name="T17" fmla="*/ 73 h 88"/>
                  <a:gd name="T18" fmla="*/ 66 w 114"/>
                  <a:gd name="T19" fmla="*/ 51 h 88"/>
                  <a:gd name="T20" fmla="*/ 62 w 114"/>
                  <a:gd name="T21" fmla="*/ 29 h 88"/>
                  <a:gd name="T22" fmla="*/ 50 w 114"/>
                  <a:gd name="T23" fmla="*/ 51 h 88"/>
                  <a:gd name="T24" fmla="*/ 66 w 114"/>
                  <a:gd name="T25" fmla="*/ 51 h 88"/>
                  <a:gd name="T26" fmla="*/ 38 w 114"/>
                  <a:gd name="T27" fmla="*/ 73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88"/>
                  <a:gd name="T44" fmla="*/ 114 w 114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88">
                    <a:moveTo>
                      <a:pt x="38" y="73"/>
                    </a:moveTo>
                    <a:lnTo>
                      <a:pt x="28" y="88"/>
                    </a:lnTo>
                    <a:lnTo>
                      <a:pt x="0" y="88"/>
                    </a:lnTo>
                    <a:lnTo>
                      <a:pt x="52" y="0"/>
                    </a:lnTo>
                    <a:lnTo>
                      <a:pt x="98" y="0"/>
                    </a:lnTo>
                    <a:lnTo>
                      <a:pt x="114" y="88"/>
                    </a:lnTo>
                    <a:lnTo>
                      <a:pt x="74" y="88"/>
                    </a:lnTo>
                    <a:lnTo>
                      <a:pt x="70" y="73"/>
                    </a:lnTo>
                    <a:lnTo>
                      <a:pt x="38" y="73"/>
                    </a:lnTo>
                    <a:lnTo>
                      <a:pt x="66" y="51"/>
                    </a:lnTo>
                    <a:lnTo>
                      <a:pt x="62" y="29"/>
                    </a:lnTo>
                    <a:lnTo>
                      <a:pt x="50" y="51"/>
                    </a:lnTo>
                    <a:lnTo>
                      <a:pt x="66" y="51"/>
                    </a:lnTo>
                    <a:lnTo>
                      <a:pt x="38" y="73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043638" y="5516185"/>
              <a:ext cx="2687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Applied Service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53065" y="5118944"/>
            <a:ext cx="2687444" cy="869795"/>
            <a:chOff x="6753065" y="5118944"/>
            <a:chExt cx="2687444" cy="869795"/>
          </a:xfrm>
        </p:grpSpPr>
        <p:sp>
          <p:nvSpPr>
            <p:cNvPr id="13" name="Rounded Rectangle 12"/>
            <p:cNvSpPr/>
            <p:nvPr/>
          </p:nvSpPr>
          <p:spPr>
            <a:xfrm>
              <a:off x="6753065" y="5118944"/>
              <a:ext cx="2687444" cy="8697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53065" y="5530542"/>
              <a:ext cx="2687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Coulstock &amp; Place</a:t>
              </a:r>
            </a:p>
          </p:txBody>
        </p:sp>
        <p:pic>
          <p:nvPicPr>
            <p:cNvPr id="64" name="Picture 40" descr="C:\Users\andrew.bowden\AppData\Local\Microsoft\Windows\Temporary Internet Files\Content.Outlook\W7FVBJT2\CP(Small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427" y="5239598"/>
              <a:ext cx="21336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330267" y="2209394"/>
            <a:ext cx="7110242" cy="676531"/>
            <a:chOff x="2330267" y="2209394"/>
            <a:chExt cx="7110242" cy="676531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5980702" y="2209394"/>
              <a:ext cx="0" cy="6765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0267" y="2453746"/>
              <a:ext cx="711024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9431082" y="2434892"/>
              <a:ext cx="0" cy="4227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339694" y="2434891"/>
              <a:ext cx="0" cy="4227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191310" y="4264307"/>
            <a:ext cx="3654145" cy="741540"/>
            <a:chOff x="4191310" y="4264307"/>
            <a:chExt cx="3654145" cy="74154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4191310" y="4602572"/>
              <a:ext cx="36515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206074" y="4583096"/>
              <a:ext cx="0" cy="4227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845455" y="4582475"/>
              <a:ext cx="0" cy="4227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80702" y="4264307"/>
              <a:ext cx="0" cy="349418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>
            <a:off x="2330267" y="4236686"/>
            <a:ext cx="0" cy="1357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347969" y="5583985"/>
            <a:ext cx="71337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72698" y="3065808"/>
            <a:ext cx="2560026" cy="1170878"/>
            <a:chOff x="1372698" y="3065808"/>
            <a:chExt cx="2560026" cy="1170878"/>
          </a:xfrm>
        </p:grpSpPr>
        <p:sp>
          <p:nvSpPr>
            <p:cNvPr id="38" name="Rounded Rectangle 37"/>
            <p:cNvSpPr/>
            <p:nvPr/>
          </p:nvSpPr>
          <p:spPr>
            <a:xfrm>
              <a:off x="1372698" y="3065808"/>
              <a:ext cx="2230246" cy="11708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3200255" y="3209920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4576" y="3128027"/>
              <a:ext cx="2184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Daikin Applied UK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83" y="3304626"/>
              <a:ext cx="705456" cy="54498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465100" y="3919216"/>
              <a:ext cx="130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Applied AC</a:t>
              </a:r>
            </a:p>
          </p:txBody>
        </p:sp>
        <p:grpSp>
          <p:nvGrpSpPr>
            <p:cNvPr id="44" name="Group 49"/>
            <p:cNvGrpSpPr>
              <a:grpSpLocks noChangeAspect="1"/>
            </p:cNvGrpSpPr>
            <p:nvPr/>
          </p:nvGrpSpPr>
          <p:grpSpPr bwMode="auto">
            <a:xfrm>
              <a:off x="1555608" y="3563630"/>
              <a:ext cx="1505731" cy="304460"/>
              <a:chOff x="2499" y="2081"/>
              <a:chExt cx="760" cy="156"/>
            </a:xfrm>
          </p:grpSpPr>
          <p:sp>
            <p:nvSpPr>
              <p:cNvPr id="45" name="Freeform 50"/>
              <p:cNvSpPr>
                <a:spLocks noChangeAspect="1"/>
              </p:cNvSpPr>
              <p:nvPr/>
            </p:nvSpPr>
            <p:spPr bwMode="auto">
              <a:xfrm>
                <a:off x="2499" y="2081"/>
                <a:ext cx="172" cy="156"/>
              </a:xfrm>
              <a:custGeom>
                <a:avLst/>
                <a:gdLst>
                  <a:gd name="T0" fmla="*/ 0 w 172"/>
                  <a:gd name="T1" fmla="*/ 0 h 156"/>
                  <a:gd name="T2" fmla="*/ 92 w 172"/>
                  <a:gd name="T3" fmla="*/ 0 h 156"/>
                  <a:gd name="T4" fmla="*/ 172 w 172"/>
                  <a:gd name="T5" fmla="*/ 0 h 156"/>
                  <a:gd name="T6" fmla="*/ 0 w 172"/>
                  <a:gd name="T7" fmla="*/ 156 h 156"/>
                  <a:gd name="T8" fmla="*/ 0 w 17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56"/>
                  <a:gd name="T17" fmla="*/ 172 w 17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56">
                    <a:moveTo>
                      <a:pt x="0" y="0"/>
                    </a:moveTo>
                    <a:lnTo>
                      <a:pt x="92" y="0"/>
                    </a:lnTo>
                    <a:lnTo>
                      <a:pt x="172" y="0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C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51"/>
              <p:cNvSpPr>
                <a:spLocks noChangeAspect="1"/>
              </p:cNvSpPr>
              <p:nvPr/>
            </p:nvSpPr>
            <p:spPr bwMode="auto">
              <a:xfrm>
                <a:off x="2499" y="2081"/>
                <a:ext cx="86" cy="77"/>
              </a:xfrm>
              <a:custGeom>
                <a:avLst/>
                <a:gdLst>
                  <a:gd name="T0" fmla="*/ 86 w 86"/>
                  <a:gd name="T1" fmla="*/ 0 h 77"/>
                  <a:gd name="T2" fmla="*/ 0 w 86"/>
                  <a:gd name="T3" fmla="*/ 0 h 77"/>
                  <a:gd name="T4" fmla="*/ 0 w 86"/>
                  <a:gd name="T5" fmla="*/ 77 h 77"/>
                  <a:gd name="T6" fmla="*/ 86 w 86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77"/>
                  <a:gd name="T14" fmla="*/ 86 w 8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77">
                    <a:moveTo>
                      <a:pt x="86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52"/>
              <p:cNvSpPr>
                <a:spLocks noChangeAspect="1"/>
              </p:cNvSpPr>
              <p:nvPr/>
            </p:nvSpPr>
            <p:spPr bwMode="auto">
              <a:xfrm>
                <a:off x="3073" y="2115"/>
                <a:ext cx="64" cy="88"/>
              </a:xfrm>
              <a:custGeom>
                <a:avLst/>
                <a:gdLst>
                  <a:gd name="T0" fmla="*/ 22 w 64"/>
                  <a:gd name="T1" fmla="*/ 0 h 88"/>
                  <a:gd name="T2" fmla="*/ 64 w 64"/>
                  <a:gd name="T3" fmla="*/ 0 h 88"/>
                  <a:gd name="T4" fmla="*/ 40 w 64"/>
                  <a:gd name="T5" fmla="*/ 88 h 88"/>
                  <a:gd name="T6" fmla="*/ 0 w 64"/>
                  <a:gd name="T7" fmla="*/ 88 h 88"/>
                  <a:gd name="T8" fmla="*/ 22 w 64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22" y="0"/>
                    </a:moveTo>
                    <a:lnTo>
                      <a:pt x="64" y="0"/>
                    </a:lnTo>
                    <a:lnTo>
                      <a:pt x="40" y="88"/>
                    </a:lnTo>
                    <a:lnTo>
                      <a:pt x="0" y="8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53"/>
              <p:cNvSpPr>
                <a:spLocks noChangeAspect="1"/>
              </p:cNvSpPr>
              <p:nvPr/>
            </p:nvSpPr>
            <p:spPr bwMode="auto">
              <a:xfrm>
                <a:off x="2954" y="2115"/>
                <a:ext cx="125" cy="88"/>
              </a:xfrm>
              <a:custGeom>
                <a:avLst/>
                <a:gdLst>
                  <a:gd name="T0" fmla="*/ 0 w 125"/>
                  <a:gd name="T1" fmla="*/ 88 h 88"/>
                  <a:gd name="T2" fmla="*/ 36 w 125"/>
                  <a:gd name="T3" fmla="*/ 88 h 88"/>
                  <a:gd name="T4" fmla="*/ 42 w 125"/>
                  <a:gd name="T5" fmla="*/ 61 h 88"/>
                  <a:gd name="T6" fmla="*/ 62 w 125"/>
                  <a:gd name="T7" fmla="*/ 88 h 88"/>
                  <a:gd name="T8" fmla="*/ 108 w 125"/>
                  <a:gd name="T9" fmla="*/ 88 h 88"/>
                  <a:gd name="T10" fmla="*/ 76 w 125"/>
                  <a:gd name="T11" fmla="*/ 43 h 88"/>
                  <a:gd name="T12" fmla="*/ 125 w 125"/>
                  <a:gd name="T13" fmla="*/ 0 h 88"/>
                  <a:gd name="T14" fmla="*/ 84 w 125"/>
                  <a:gd name="T15" fmla="*/ 0 h 88"/>
                  <a:gd name="T16" fmla="*/ 52 w 125"/>
                  <a:gd name="T17" fmla="*/ 27 h 88"/>
                  <a:gd name="T18" fmla="*/ 58 w 125"/>
                  <a:gd name="T19" fmla="*/ 0 h 88"/>
                  <a:gd name="T20" fmla="*/ 20 w 125"/>
                  <a:gd name="T21" fmla="*/ 0 h 88"/>
                  <a:gd name="T22" fmla="*/ 0 w 125"/>
                  <a:gd name="T23" fmla="*/ 88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"/>
                  <a:gd name="T37" fmla="*/ 0 h 88"/>
                  <a:gd name="T38" fmla="*/ 125 w 125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" h="88">
                    <a:moveTo>
                      <a:pt x="0" y="88"/>
                    </a:moveTo>
                    <a:lnTo>
                      <a:pt x="36" y="88"/>
                    </a:lnTo>
                    <a:lnTo>
                      <a:pt x="42" y="61"/>
                    </a:lnTo>
                    <a:lnTo>
                      <a:pt x="62" y="88"/>
                    </a:lnTo>
                    <a:lnTo>
                      <a:pt x="108" y="88"/>
                    </a:lnTo>
                    <a:lnTo>
                      <a:pt x="76" y="43"/>
                    </a:lnTo>
                    <a:lnTo>
                      <a:pt x="125" y="0"/>
                    </a:lnTo>
                    <a:lnTo>
                      <a:pt x="84" y="0"/>
                    </a:lnTo>
                    <a:lnTo>
                      <a:pt x="52" y="2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54"/>
              <p:cNvSpPr>
                <a:spLocks noChangeAspect="1"/>
              </p:cNvSpPr>
              <p:nvPr/>
            </p:nvSpPr>
            <p:spPr bwMode="auto">
              <a:xfrm>
                <a:off x="2890" y="2115"/>
                <a:ext cx="64" cy="88"/>
              </a:xfrm>
              <a:custGeom>
                <a:avLst/>
                <a:gdLst>
                  <a:gd name="T0" fmla="*/ 0 w 64"/>
                  <a:gd name="T1" fmla="*/ 88 h 88"/>
                  <a:gd name="T2" fmla="*/ 22 w 64"/>
                  <a:gd name="T3" fmla="*/ 0 h 88"/>
                  <a:gd name="T4" fmla="*/ 64 w 64"/>
                  <a:gd name="T5" fmla="*/ 0 h 88"/>
                  <a:gd name="T6" fmla="*/ 40 w 64"/>
                  <a:gd name="T7" fmla="*/ 88 h 88"/>
                  <a:gd name="T8" fmla="*/ 0 w 6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0" y="88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55"/>
              <p:cNvSpPr>
                <a:spLocks noChangeAspect="1"/>
              </p:cNvSpPr>
              <p:nvPr/>
            </p:nvSpPr>
            <p:spPr bwMode="auto">
              <a:xfrm>
                <a:off x="3133" y="2115"/>
                <a:ext cx="126" cy="88"/>
              </a:xfrm>
              <a:custGeom>
                <a:avLst/>
                <a:gdLst>
                  <a:gd name="T0" fmla="*/ 0 w 126"/>
                  <a:gd name="T1" fmla="*/ 88 h 88"/>
                  <a:gd name="T2" fmla="*/ 28 w 126"/>
                  <a:gd name="T3" fmla="*/ 88 h 88"/>
                  <a:gd name="T4" fmla="*/ 42 w 126"/>
                  <a:gd name="T5" fmla="*/ 37 h 88"/>
                  <a:gd name="T6" fmla="*/ 58 w 126"/>
                  <a:gd name="T7" fmla="*/ 88 h 88"/>
                  <a:gd name="T8" fmla="*/ 102 w 126"/>
                  <a:gd name="T9" fmla="*/ 88 h 88"/>
                  <a:gd name="T10" fmla="*/ 126 w 126"/>
                  <a:gd name="T11" fmla="*/ 0 h 88"/>
                  <a:gd name="T12" fmla="*/ 96 w 126"/>
                  <a:gd name="T13" fmla="*/ 0 h 88"/>
                  <a:gd name="T14" fmla="*/ 82 w 126"/>
                  <a:gd name="T15" fmla="*/ 49 h 88"/>
                  <a:gd name="T16" fmla="*/ 66 w 126"/>
                  <a:gd name="T17" fmla="*/ 0 h 88"/>
                  <a:gd name="T18" fmla="*/ 22 w 126"/>
                  <a:gd name="T19" fmla="*/ 0 h 88"/>
                  <a:gd name="T20" fmla="*/ 0 w 126"/>
                  <a:gd name="T21" fmla="*/ 88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88"/>
                  <a:gd name="T35" fmla="*/ 126 w 126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88">
                    <a:moveTo>
                      <a:pt x="0" y="88"/>
                    </a:moveTo>
                    <a:lnTo>
                      <a:pt x="28" y="88"/>
                    </a:lnTo>
                    <a:lnTo>
                      <a:pt x="42" y="37"/>
                    </a:lnTo>
                    <a:lnTo>
                      <a:pt x="58" y="88"/>
                    </a:lnTo>
                    <a:lnTo>
                      <a:pt x="102" y="88"/>
                    </a:lnTo>
                    <a:lnTo>
                      <a:pt x="126" y="0"/>
                    </a:lnTo>
                    <a:lnTo>
                      <a:pt x="96" y="0"/>
                    </a:lnTo>
                    <a:lnTo>
                      <a:pt x="82" y="49"/>
                    </a:lnTo>
                    <a:lnTo>
                      <a:pt x="66" y="0"/>
                    </a:lnTo>
                    <a:lnTo>
                      <a:pt x="22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56"/>
              <p:cNvSpPr>
                <a:spLocks noChangeAspect="1"/>
              </p:cNvSpPr>
              <p:nvPr/>
            </p:nvSpPr>
            <p:spPr bwMode="auto">
              <a:xfrm>
                <a:off x="2649" y="2115"/>
                <a:ext cx="119" cy="88"/>
              </a:xfrm>
              <a:custGeom>
                <a:avLst/>
                <a:gdLst>
                  <a:gd name="T0" fmla="*/ 0 w 119"/>
                  <a:gd name="T1" fmla="*/ 88 h 88"/>
                  <a:gd name="T2" fmla="*/ 22 w 119"/>
                  <a:gd name="T3" fmla="*/ 0 h 88"/>
                  <a:gd name="T4" fmla="*/ 81 w 119"/>
                  <a:gd name="T5" fmla="*/ 0 h 88"/>
                  <a:gd name="T6" fmla="*/ 89 w 119"/>
                  <a:gd name="T7" fmla="*/ 0 h 88"/>
                  <a:gd name="T8" fmla="*/ 95 w 119"/>
                  <a:gd name="T9" fmla="*/ 2 h 88"/>
                  <a:gd name="T10" fmla="*/ 103 w 119"/>
                  <a:gd name="T11" fmla="*/ 6 h 88"/>
                  <a:gd name="T12" fmla="*/ 109 w 119"/>
                  <a:gd name="T13" fmla="*/ 11 h 88"/>
                  <a:gd name="T14" fmla="*/ 115 w 119"/>
                  <a:gd name="T15" fmla="*/ 19 h 88"/>
                  <a:gd name="T16" fmla="*/ 119 w 119"/>
                  <a:gd name="T17" fmla="*/ 31 h 88"/>
                  <a:gd name="T18" fmla="*/ 119 w 119"/>
                  <a:gd name="T19" fmla="*/ 45 h 88"/>
                  <a:gd name="T20" fmla="*/ 119 w 119"/>
                  <a:gd name="T21" fmla="*/ 51 h 88"/>
                  <a:gd name="T22" fmla="*/ 117 w 119"/>
                  <a:gd name="T23" fmla="*/ 57 h 88"/>
                  <a:gd name="T24" fmla="*/ 113 w 119"/>
                  <a:gd name="T25" fmla="*/ 65 h 88"/>
                  <a:gd name="T26" fmla="*/ 107 w 119"/>
                  <a:gd name="T27" fmla="*/ 73 h 88"/>
                  <a:gd name="T28" fmla="*/ 99 w 119"/>
                  <a:gd name="T29" fmla="*/ 79 h 88"/>
                  <a:gd name="T30" fmla="*/ 87 w 119"/>
                  <a:gd name="T31" fmla="*/ 85 h 88"/>
                  <a:gd name="T32" fmla="*/ 73 w 119"/>
                  <a:gd name="T33" fmla="*/ 88 h 88"/>
                  <a:gd name="T34" fmla="*/ 0 w 119"/>
                  <a:gd name="T35" fmla="*/ 88 h 88"/>
                  <a:gd name="T36" fmla="*/ 59 w 119"/>
                  <a:gd name="T37" fmla="*/ 69 h 88"/>
                  <a:gd name="T38" fmla="*/ 63 w 119"/>
                  <a:gd name="T39" fmla="*/ 67 h 88"/>
                  <a:gd name="T40" fmla="*/ 69 w 119"/>
                  <a:gd name="T41" fmla="*/ 65 h 88"/>
                  <a:gd name="T42" fmla="*/ 77 w 119"/>
                  <a:gd name="T43" fmla="*/ 59 h 88"/>
                  <a:gd name="T44" fmla="*/ 79 w 119"/>
                  <a:gd name="T45" fmla="*/ 53 h 88"/>
                  <a:gd name="T46" fmla="*/ 83 w 119"/>
                  <a:gd name="T47" fmla="*/ 47 h 88"/>
                  <a:gd name="T48" fmla="*/ 83 w 119"/>
                  <a:gd name="T49" fmla="*/ 37 h 88"/>
                  <a:gd name="T50" fmla="*/ 81 w 119"/>
                  <a:gd name="T51" fmla="*/ 31 h 88"/>
                  <a:gd name="T52" fmla="*/ 79 w 119"/>
                  <a:gd name="T53" fmla="*/ 25 h 88"/>
                  <a:gd name="T54" fmla="*/ 77 w 119"/>
                  <a:gd name="T55" fmla="*/ 23 h 88"/>
                  <a:gd name="T56" fmla="*/ 69 w 119"/>
                  <a:gd name="T57" fmla="*/ 21 h 88"/>
                  <a:gd name="T58" fmla="*/ 53 w 119"/>
                  <a:gd name="T59" fmla="*/ 21 h 88"/>
                  <a:gd name="T60" fmla="*/ 43 w 119"/>
                  <a:gd name="T61" fmla="*/ 69 h 88"/>
                  <a:gd name="T62" fmla="*/ 59 w 119"/>
                  <a:gd name="T63" fmla="*/ 69 h 88"/>
                  <a:gd name="T64" fmla="*/ 0 w 119"/>
                  <a:gd name="T65" fmla="*/ 8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88"/>
                  <a:gd name="T101" fmla="*/ 119 w 119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88">
                    <a:moveTo>
                      <a:pt x="0" y="88"/>
                    </a:moveTo>
                    <a:lnTo>
                      <a:pt x="22" y="0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5" y="2"/>
                    </a:lnTo>
                    <a:lnTo>
                      <a:pt x="103" y="6"/>
                    </a:lnTo>
                    <a:lnTo>
                      <a:pt x="109" y="11"/>
                    </a:lnTo>
                    <a:lnTo>
                      <a:pt x="115" y="19"/>
                    </a:lnTo>
                    <a:lnTo>
                      <a:pt x="119" y="31"/>
                    </a:lnTo>
                    <a:lnTo>
                      <a:pt x="119" y="45"/>
                    </a:lnTo>
                    <a:lnTo>
                      <a:pt x="119" y="51"/>
                    </a:lnTo>
                    <a:lnTo>
                      <a:pt x="117" y="57"/>
                    </a:lnTo>
                    <a:lnTo>
                      <a:pt x="113" y="65"/>
                    </a:lnTo>
                    <a:lnTo>
                      <a:pt x="107" y="73"/>
                    </a:lnTo>
                    <a:lnTo>
                      <a:pt x="99" y="79"/>
                    </a:lnTo>
                    <a:lnTo>
                      <a:pt x="87" y="85"/>
                    </a:lnTo>
                    <a:lnTo>
                      <a:pt x="73" y="88"/>
                    </a:lnTo>
                    <a:lnTo>
                      <a:pt x="0" y="88"/>
                    </a:lnTo>
                    <a:lnTo>
                      <a:pt x="59" y="69"/>
                    </a:lnTo>
                    <a:lnTo>
                      <a:pt x="63" y="67"/>
                    </a:lnTo>
                    <a:lnTo>
                      <a:pt x="69" y="65"/>
                    </a:lnTo>
                    <a:lnTo>
                      <a:pt x="77" y="59"/>
                    </a:lnTo>
                    <a:lnTo>
                      <a:pt x="79" y="53"/>
                    </a:lnTo>
                    <a:lnTo>
                      <a:pt x="83" y="47"/>
                    </a:lnTo>
                    <a:lnTo>
                      <a:pt x="83" y="37"/>
                    </a:lnTo>
                    <a:lnTo>
                      <a:pt x="81" y="31"/>
                    </a:lnTo>
                    <a:lnTo>
                      <a:pt x="79" y="25"/>
                    </a:lnTo>
                    <a:lnTo>
                      <a:pt x="77" y="23"/>
                    </a:lnTo>
                    <a:lnTo>
                      <a:pt x="69" y="21"/>
                    </a:lnTo>
                    <a:lnTo>
                      <a:pt x="53" y="21"/>
                    </a:lnTo>
                    <a:lnTo>
                      <a:pt x="43" y="69"/>
                    </a:lnTo>
                    <a:lnTo>
                      <a:pt x="59" y="6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57"/>
              <p:cNvSpPr>
                <a:spLocks noChangeAspect="1"/>
              </p:cNvSpPr>
              <p:nvPr/>
            </p:nvSpPr>
            <p:spPr bwMode="auto">
              <a:xfrm>
                <a:off x="2764" y="2115"/>
                <a:ext cx="114" cy="88"/>
              </a:xfrm>
              <a:custGeom>
                <a:avLst/>
                <a:gdLst>
                  <a:gd name="T0" fmla="*/ 38 w 114"/>
                  <a:gd name="T1" fmla="*/ 73 h 88"/>
                  <a:gd name="T2" fmla="*/ 28 w 114"/>
                  <a:gd name="T3" fmla="*/ 88 h 88"/>
                  <a:gd name="T4" fmla="*/ 0 w 114"/>
                  <a:gd name="T5" fmla="*/ 88 h 88"/>
                  <a:gd name="T6" fmla="*/ 52 w 114"/>
                  <a:gd name="T7" fmla="*/ 0 h 88"/>
                  <a:gd name="T8" fmla="*/ 98 w 114"/>
                  <a:gd name="T9" fmla="*/ 0 h 88"/>
                  <a:gd name="T10" fmla="*/ 114 w 114"/>
                  <a:gd name="T11" fmla="*/ 88 h 88"/>
                  <a:gd name="T12" fmla="*/ 74 w 114"/>
                  <a:gd name="T13" fmla="*/ 88 h 88"/>
                  <a:gd name="T14" fmla="*/ 70 w 114"/>
                  <a:gd name="T15" fmla="*/ 73 h 88"/>
                  <a:gd name="T16" fmla="*/ 38 w 114"/>
                  <a:gd name="T17" fmla="*/ 73 h 88"/>
                  <a:gd name="T18" fmla="*/ 66 w 114"/>
                  <a:gd name="T19" fmla="*/ 51 h 88"/>
                  <a:gd name="T20" fmla="*/ 62 w 114"/>
                  <a:gd name="T21" fmla="*/ 29 h 88"/>
                  <a:gd name="T22" fmla="*/ 50 w 114"/>
                  <a:gd name="T23" fmla="*/ 51 h 88"/>
                  <a:gd name="T24" fmla="*/ 66 w 114"/>
                  <a:gd name="T25" fmla="*/ 51 h 88"/>
                  <a:gd name="T26" fmla="*/ 38 w 114"/>
                  <a:gd name="T27" fmla="*/ 73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88"/>
                  <a:gd name="T44" fmla="*/ 114 w 114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88">
                    <a:moveTo>
                      <a:pt x="38" y="73"/>
                    </a:moveTo>
                    <a:lnTo>
                      <a:pt x="28" y="88"/>
                    </a:lnTo>
                    <a:lnTo>
                      <a:pt x="0" y="88"/>
                    </a:lnTo>
                    <a:lnTo>
                      <a:pt x="52" y="0"/>
                    </a:lnTo>
                    <a:lnTo>
                      <a:pt x="98" y="0"/>
                    </a:lnTo>
                    <a:lnTo>
                      <a:pt x="114" y="88"/>
                    </a:lnTo>
                    <a:lnTo>
                      <a:pt x="74" y="88"/>
                    </a:lnTo>
                    <a:lnTo>
                      <a:pt x="70" y="73"/>
                    </a:lnTo>
                    <a:lnTo>
                      <a:pt x="38" y="73"/>
                    </a:lnTo>
                    <a:lnTo>
                      <a:pt x="66" y="51"/>
                    </a:lnTo>
                    <a:lnTo>
                      <a:pt x="62" y="29"/>
                    </a:lnTo>
                    <a:lnTo>
                      <a:pt x="50" y="51"/>
                    </a:lnTo>
                    <a:lnTo>
                      <a:pt x="66" y="51"/>
                    </a:lnTo>
                    <a:lnTo>
                      <a:pt x="38" y="73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8" name="Flowchart: Delay 87"/>
            <p:cNvSpPr/>
            <p:nvPr/>
          </p:nvSpPr>
          <p:spPr>
            <a:xfrm rot="10800000">
              <a:off x="3255508" y="3320310"/>
              <a:ext cx="327170" cy="49451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3290"/>
            <a:stretch/>
          </p:blipFill>
          <p:spPr>
            <a:xfrm>
              <a:off x="3296494" y="3292188"/>
              <a:ext cx="263683" cy="564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2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5" y="27655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GROUP COMPANIES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47654" y="1536439"/>
            <a:ext cx="2230246" cy="888390"/>
            <a:chOff x="2047654" y="1536439"/>
            <a:chExt cx="2230246" cy="888390"/>
          </a:xfrm>
        </p:grpSpPr>
        <p:sp>
          <p:nvSpPr>
            <p:cNvPr id="30" name="Rounded Rectangle 29"/>
            <p:cNvSpPr/>
            <p:nvPr/>
          </p:nvSpPr>
          <p:spPr>
            <a:xfrm>
              <a:off x="2047654" y="1536439"/>
              <a:ext cx="2230246" cy="8883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9" descr="jand e hall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413" y="1709492"/>
              <a:ext cx="1694095" cy="54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6" name="Straight Arrow Connector 65"/>
          <p:cNvCxnSpPr/>
          <p:nvPr/>
        </p:nvCxnSpPr>
        <p:spPr>
          <a:xfrm>
            <a:off x="6312633" y="3261799"/>
            <a:ext cx="1951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76162" y="1536439"/>
            <a:ext cx="2230246" cy="888390"/>
            <a:chOff x="4676162" y="1536439"/>
            <a:chExt cx="2230246" cy="888390"/>
          </a:xfrm>
        </p:grpSpPr>
        <p:sp>
          <p:nvSpPr>
            <p:cNvPr id="70" name="Rounded Rectangle 69"/>
            <p:cNvSpPr/>
            <p:nvPr/>
          </p:nvSpPr>
          <p:spPr>
            <a:xfrm>
              <a:off x="4676162" y="1536439"/>
              <a:ext cx="2230246" cy="8883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8" t="5303" r="13894" b="9330"/>
            <a:stretch/>
          </p:blipFill>
          <p:spPr>
            <a:xfrm>
              <a:off x="5031872" y="1600548"/>
              <a:ext cx="1666754" cy="72920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551008" y="4778108"/>
            <a:ext cx="6308202" cy="1327073"/>
            <a:chOff x="1551008" y="4778108"/>
            <a:chExt cx="6308202" cy="1327073"/>
          </a:xfrm>
        </p:grpSpPr>
        <p:sp>
          <p:nvSpPr>
            <p:cNvPr id="3" name="Rounded Rectangle 2"/>
            <p:cNvSpPr/>
            <p:nvPr/>
          </p:nvSpPr>
          <p:spPr>
            <a:xfrm>
              <a:off x="1551008" y="4778108"/>
              <a:ext cx="6308202" cy="13270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  <a:prstDash val="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929" y="4914256"/>
              <a:ext cx="1054774" cy="105477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5"/>
            <a:srcRect t="27945" b="17712"/>
            <a:stretch/>
          </p:blipFill>
          <p:spPr>
            <a:xfrm>
              <a:off x="3476134" y="5017576"/>
              <a:ext cx="1539813" cy="83679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/>
            <a:srcRect t="8003" b="14377"/>
            <a:stretch/>
          </p:blipFill>
          <p:spPr>
            <a:xfrm>
              <a:off x="5512786" y="5167134"/>
              <a:ext cx="2118297" cy="53767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472922" y="2825782"/>
            <a:ext cx="2914594" cy="1772471"/>
            <a:chOff x="3472922" y="2825782"/>
            <a:chExt cx="2914594" cy="1772471"/>
          </a:xfrm>
        </p:grpSpPr>
        <p:sp>
          <p:nvSpPr>
            <p:cNvPr id="67" name="Rounded Rectangle 66"/>
            <p:cNvSpPr/>
            <p:nvPr/>
          </p:nvSpPr>
          <p:spPr>
            <a:xfrm>
              <a:off x="3472922" y="2825782"/>
              <a:ext cx="2845144" cy="8883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90C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49"/>
            <p:cNvGrpSpPr>
              <a:grpSpLocks noChangeAspect="1"/>
            </p:cNvGrpSpPr>
            <p:nvPr/>
          </p:nvGrpSpPr>
          <p:grpSpPr bwMode="auto">
            <a:xfrm>
              <a:off x="3741381" y="3052891"/>
              <a:ext cx="2308225" cy="466725"/>
              <a:chOff x="2499" y="2081"/>
              <a:chExt cx="760" cy="156"/>
            </a:xfrm>
          </p:grpSpPr>
          <p:sp>
            <p:nvSpPr>
              <p:cNvPr id="19" name="Freeform 50"/>
              <p:cNvSpPr>
                <a:spLocks noChangeAspect="1"/>
              </p:cNvSpPr>
              <p:nvPr/>
            </p:nvSpPr>
            <p:spPr bwMode="auto">
              <a:xfrm>
                <a:off x="2499" y="2081"/>
                <a:ext cx="172" cy="156"/>
              </a:xfrm>
              <a:custGeom>
                <a:avLst/>
                <a:gdLst>
                  <a:gd name="T0" fmla="*/ 0 w 172"/>
                  <a:gd name="T1" fmla="*/ 0 h 156"/>
                  <a:gd name="T2" fmla="*/ 92 w 172"/>
                  <a:gd name="T3" fmla="*/ 0 h 156"/>
                  <a:gd name="T4" fmla="*/ 172 w 172"/>
                  <a:gd name="T5" fmla="*/ 0 h 156"/>
                  <a:gd name="T6" fmla="*/ 0 w 172"/>
                  <a:gd name="T7" fmla="*/ 156 h 156"/>
                  <a:gd name="T8" fmla="*/ 0 w 17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56"/>
                  <a:gd name="T17" fmla="*/ 172 w 17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56">
                    <a:moveTo>
                      <a:pt x="0" y="0"/>
                    </a:moveTo>
                    <a:lnTo>
                      <a:pt x="92" y="0"/>
                    </a:lnTo>
                    <a:lnTo>
                      <a:pt x="172" y="0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C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51"/>
              <p:cNvSpPr>
                <a:spLocks noChangeAspect="1"/>
              </p:cNvSpPr>
              <p:nvPr/>
            </p:nvSpPr>
            <p:spPr bwMode="auto">
              <a:xfrm>
                <a:off x="2499" y="2081"/>
                <a:ext cx="86" cy="77"/>
              </a:xfrm>
              <a:custGeom>
                <a:avLst/>
                <a:gdLst>
                  <a:gd name="T0" fmla="*/ 86 w 86"/>
                  <a:gd name="T1" fmla="*/ 0 h 77"/>
                  <a:gd name="T2" fmla="*/ 0 w 86"/>
                  <a:gd name="T3" fmla="*/ 0 h 77"/>
                  <a:gd name="T4" fmla="*/ 0 w 86"/>
                  <a:gd name="T5" fmla="*/ 77 h 77"/>
                  <a:gd name="T6" fmla="*/ 86 w 86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77"/>
                  <a:gd name="T14" fmla="*/ 86 w 8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77">
                    <a:moveTo>
                      <a:pt x="86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52"/>
              <p:cNvSpPr>
                <a:spLocks noChangeAspect="1"/>
              </p:cNvSpPr>
              <p:nvPr/>
            </p:nvSpPr>
            <p:spPr bwMode="auto">
              <a:xfrm>
                <a:off x="3073" y="2115"/>
                <a:ext cx="64" cy="88"/>
              </a:xfrm>
              <a:custGeom>
                <a:avLst/>
                <a:gdLst>
                  <a:gd name="T0" fmla="*/ 22 w 64"/>
                  <a:gd name="T1" fmla="*/ 0 h 88"/>
                  <a:gd name="T2" fmla="*/ 64 w 64"/>
                  <a:gd name="T3" fmla="*/ 0 h 88"/>
                  <a:gd name="T4" fmla="*/ 40 w 64"/>
                  <a:gd name="T5" fmla="*/ 88 h 88"/>
                  <a:gd name="T6" fmla="*/ 0 w 64"/>
                  <a:gd name="T7" fmla="*/ 88 h 88"/>
                  <a:gd name="T8" fmla="*/ 22 w 64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22" y="0"/>
                    </a:moveTo>
                    <a:lnTo>
                      <a:pt x="64" y="0"/>
                    </a:lnTo>
                    <a:lnTo>
                      <a:pt x="40" y="88"/>
                    </a:lnTo>
                    <a:lnTo>
                      <a:pt x="0" y="8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auto">
              <a:xfrm>
                <a:off x="2954" y="2115"/>
                <a:ext cx="125" cy="88"/>
              </a:xfrm>
              <a:custGeom>
                <a:avLst/>
                <a:gdLst>
                  <a:gd name="T0" fmla="*/ 0 w 125"/>
                  <a:gd name="T1" fmla="*/ 88 h 88"/>
                  <a:gd name="T2" fmla="*/ 36 w 125"/>
                  <a:gd name="T3" fmla="*/ 88 h 88"/>
                  <a:gd name="T4" fmla="*/ 42 w 125"/>
                  <a:gd name="T5" fmla="*/ 61 h 88"/>
                  <a:gd name="T6" fmla="*/ 62 w 125"/>
                  <a:gd name="T7" fmla="*/ 88 h 88"/>
                  <a:gd name="T8" fmla="*/ 108 w 125"/>
                  <a:gd name="T9" fmla="*/ 88 h 88"/>
                  <a:gd name="T10" fmla="*/ 76 w 125"/>
                  <a:gd name="T11" fmla="*/ 43 h 88"/>
                  <a:gd name="T12" fmla="*/ 125 w 125"/>
                  <a:gd name="T13" fmla="*/ 0 h 88"/>
                  <a:gd name="T14" fmla="*/ 84 w 125"/>
                  <a:gd name="T15" fmla="*/ 0 h 88"/>
                  <a:gd name="T16" fmla="*/ 52 w 125"/>
                  <a:gd name="T17" fmla="*/ 27 h 88"/>
                  <a:gd name="T18" fmla="*/ 58 w 125"/>
                  <a:gd name="T19" fmla="*/ 0 h 88"/>
                  <a:gd name="T20" fmla="*/ 20 w 125"/>
                  <a:gd name="T21" fmla="*/ 0 h 88"/>
                  <a:gd name="T22" fmla="*/ 0 w 125"/>
                  <a:gd name="T23" fmla="*/ 88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"/>
                  <a:gd name="T37" fmla="*/ 0 h 88"/>
                  <a:gd name="T38" fmla="*/ 125 w 125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" h="88">
                    <a:moveTo>
                      <a:pt x="0" y="88"/>
                    </a:moveTo>
                    <a:lnTo>
                      <a:pt x="36" y="88"/>
                    </a:lnTo>
                    <a:lnTo>
                      <a:pt x="42" y="61"/>
                    </a:lnTo>
                    <a:lnTo>
                      <a:pt x="62" y="88"/>
                    </a:lnTo>
                    <a:lnTo>
                      <a:pt x="108" y="88"/>
                    </a:lnTo>
                    <a:lnTo>
                      <a:pt x="76" y="43"/>
                    </a:lnTo>
                    <a:lnTo>
                      <a:pt x="125" y="0"/>
                    </a:lnTo>
                    <a:lnTo>
                      <a:pt x="84" y="0"/>
                    </a:lnTo>
                    <a:lnTo>
                      <a:pt x="52" y="2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54"/>
              <p:cNvSpPr>
                <a:spLocks noChangeAspect="1"/>
              </p:cNvSpPr>
              <p:nvPr/>
            </p:nvSpPr>
            <p:spPr bwMode="auto">
              <a:xfrm>
                <a:off x="2890" y="2115"/>
                <a:ext cx="64" cy="88"/>
              </a:xfrm>
              <a:custGeom>
                <a:avLst/>
                <a:gdLst>
                  <a:gd name="T0" fmla="*/ 0 w 64"/>
                  <a:gd name="T1" fmla="*/ 88 h 88"/>
                  <a:gd name="T2" fmla="*/ 22 w 64"/>
                  <a:gd name="T3" fmla="*/ 0 h 88"/>
                  <a:gd name="T4" fmla="*/ 64 w 64"/>
                  <a:gd name="T5" fmla="*/ 0 h 88"/>
                  <a:gd name="T6" fmla="*/ 40 w 64"/>
                  <a:gd name="T7" fmla="*/ 88 h 88"/>
                  <a:gd name="T8" fmla="*/ 0 w 6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0" y="88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auto">
              <a:xfrm>
                <a:off x="3133" y="2115"/>
                <a:ext cx="126" cy="88"/>
              </a:xfrm>
              <a:custGeom>
                <a:avLst/>
                <a:gdLst>
                  <a:gd name="T0" fmla="*/ 0 w 126"/>
                  <a:gd name="T1" fmla="*/ 88 h 88"/>
                  <a:gd name="T2" fmla="*/ 28 w 126"/>
                  <a:gd name="T3" fmla="*/ 88 h 88"/>
                  <a:gd name="T4" fmla="*/ 42 w 126"/>
                  <a:gd name="T5" fmla="*/ 37 h 88"/>
                  <a:gd name="T6" fmla="*/ 58 w 126"/>
                  <a:gd name="T7" fmla="*/ 88 h 88"/>
                  <a:gd name="T8" fmla="*/ 102 w 126"/>
                  <a:gd name="T9" fmla="*/ 88 h 88"/>
                  <a:gd name="T10" fmla="*/ 126 w 126"/>
                  <a:gd name="T11" fmla="*/ 0 h 88"/>
                  <a:gd name="T12" fmla="*/ 96 w 126"/>
                  <a:gd name="T13" fmla="*/ 0 h 88"/>
                  <a:gd name="T14" fmla="*/ 82 w 126"/>
                  <a:gd name="T15" fmla="*/ 49 h 88"/>
                  <a:gd name="T16" fmla="*/ 66 w 126"/>
                  <a:gd name="T17" fmla="*/ 0 h 88"/>
                  <a:gd name="T18" fmla="*/ 22 w 126"/>
                  <a:gd name="T19" fmla="*/ 0 h 88"/>
                  <a:gd name="T20" fmla="*/ 0 w 126"/>
                  <a:gd name="T21" fmla="*/ 88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88"/>
                  <a:gd name="T35" fmla="*/ 126 w 126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88">
                    <a:moveTo>
                      <a:pt x="0" y="88"/>
                    </a:moveTo>
                    <a:lnTo>
                      <a:pt x="28" y="88"/>
                    </a:lnTo>
                    <a:lnTo>
                      <a:pt x="42" y="37"/>
                    </a:lnTo>
                    <a:lnTo>
                      <a:pt x="58" y="88"/>
                    </a:lnTo>
                    <a:lnTo>
                      <a:pt x="102" y="88"/>
                    </a:lnTo>
                    <a:lnTo>
                      <a:pt x="126" y="0"/>
                    </a:lnTo>
                    <a:lnTo>
                      <a:pt x="96" y="0"/>
                    </a:lnTo>
                    <a:lnTo>
                      <a:pt x="82" y="49"/>
                    </a:lnTo>
                    <a:lnTo>
                      <a:pt x="66" y="0"/>
                    </a:lnTo>
                    <a:lnTo>
                      <a:pt x="22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56"/>
              <p:cNvSpPr>
                <a:spLocks noChangeAspect="1"/>
              </p:cNvSpPr>
              <p:nvPr/>
            </p:nvSpPr>
            <p:spPr bwMode="auto">
              <a:xfrm>
                <a:off x="2649" y="2115"/>
                <a:ext cx="119" cy="88"/>
              </a:xfrm>
              <a:custGeom>
                <a:avLst/>
                <a:gdLst>
                  <a:gd name="T0" fmla="*/ 0 w 119"/>
                  <a:gd name="T1" fmla="*/ 88 h 88"/>
                  <a:gd name="T2" fmla="*/ 22 w 119"/>
                  <a:gd name="T3" fmla="*/ 0 h 88"/>
                  <a:gd name="T4" fmla="*/ 81 w 119"/>
                  <a:gd name="T5" fmla="*/ 0 h 88"/>
                  <a:gd name="T6" fmla="*/ 89 w 119"/>
                  <a:gd name="T7" fmla="*/ 0 h 88"/>
                  <a:gd name="T8" fmla="*/ 95 w 119"/>
                  <a:gd name="T9" fmla="*/ 2 h 88"/>
                  <a:gd name="T10" fmla="*/ 103 w 119"/>
                  <a:gd name="T11" fmla="*/ 6 h 88"/>
                  <a:gd name="T12" fmla="*/ 109 w 119"/>
                  <a:gd name="T13" fmla="*/ 11 h 88"/>
                  <a:gd name="T14" fmla="*/ 115 w 119"/>
                  <a:gd name="T15" fmla="*/ 19 h 88"/>
                  <a:gd name="T16" fmla="*/ 119 w 119"/>
                  <a:gd name="T17" fmla="*/ 31 h 88"/>
                  <a:gd name="T18" fmla="*/ 119 w 119"/>
                  <a:gd name="T19" fmla="*/ 45 h 88"/>
                  <a:gd name="T20" fmla="*/ 119 w 119"/>
                  <a:gd name="T21" fmla="*/ 51 h 88"/>
                  <a:gd name="T22" fmla="*/ 117 w 119"/>
                  <a:gd name="T23" fmla="*/ 57 h 88"/>
                  <a:gd name="T24" fmla="*/ 113 w 119"/>
                  <a:gd name="T25" fmla="*/ 65 h 88"/>
                  <a:gd name="T26" fmla="*/ 107 w 119"/>
                  <a:gd name="T27" fmla="*/ 73 h 88"/>
                  <a:gd name="T28" fmla="*/ 99 w 119"/>
                  <a:gd name="T29" fmla="*/ 79 h 88"/>
                  <a:gd name="T30" fmla="*/ 87 w 119"/>
                  <a:gd name="T31" fmla="*/ 85 h 88"/>
                  <a:gd name="T32" fmla="*/ 73 w 119"/>
                  <a:gd name="T33" fmla="*/ 88 h 88"/>
                  <a:gd name="T34" fmla="*/ 0 w 119"/>
                  <a:gd name="T35" fmla="*/ 88 h 88"/>
                  <a:gd name="T36" fmla="*/ 59 w 119"/>
                  <a:gd name="T37" fmla="*/ 69 h 88"/>
                  <a:gd name="T38" fmla="*/ 63 w 119"/>
                  <a:gd name="T39" fmla="*/ 67 h 88"/>
                  <a:gd name="T40" fmla="*/ 69 w 119"/>
                  <a:gd name="T41" fmla="*/ 65 h 88"/>
                  <a:gd name="T42" fmla="*/ 77 w 119"/>
                  <a:gd name="T43" fmla="*/ 59 h 88"/>
                  <a:gd name="T44" fmla="*/ 79 w 119"/>
                  <a:gd name="T45" fmla="*/ 53 h 88"/>
                  <a:gd name="T46" fmla="*/ 83 w 119"/>
                  <a:gd name="T47" fmla="*/ 47 h 88"/>
                  <a:gd name="T48" fmla="*/ 83 w 119"/>
                  <a:gd name="T49" fmla="*/ 37 h 88"/>
                  <a:gd name="T50" fmla="*/ 81 w 119"/>
                  <a:gd name="T51" fmla="*/ 31 h 88"/>
                  <a:gd name="T52" fmla="*/ 79 w 119"/>
                  <a:gd name="T53" fmla="*/ 25 h 88"/>
                  <a:gd name="T54" fmla="*/ 77 w 119"/>
                  <a:gd name="T55" fmla="*/ 23 h 88"/>
                  <a:gd name="T56" fmla="*/ 69 w 119"/>
                  <a:gd name="T57" fmla="*/ 21 h 88"/>
                  <a:gd name="T58" fmla="*/ 53 w 119"/>
                  <a:gd name="T59" fmla="*/ 21 h 88"/>
                  <a:gd name="T60" fmla="*/ 43 w 119"/>
                  <a:gd name="T61" fmla="*/ 69 h 88"/>
                  <a:gd name="T62" fmla="*/ 59 w 119"/>
                  <a:gd name="T63" fmla="*/ 69 h 88"/>
                  <a:gd name="T64" fmla="*/ 0 w 119"/>
                  <a:gd name="T65" fmla="*/ 8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88"/>
                  <a:gd name="T101" fmla="*/ 119 w 119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88">
                    <a:moveTo>
                      <a:pt x="0" y="88"/>
                    </a:moveTo>
                    <a:lnTo>
                      <a:pt x="22" y="0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5" y="2"/>
                    </a:lnTo>
                    <a:lnTo>
                      <a:pt x="103" y="6"/>
                    </a:lnTo>
                    <a:lnTo>
                      <a:pt x="109" y="11"/>
                    </a:lnTo>
                    <a:lnTo>
                      <a:pt x="115" y="19"/>
                    </a:lnTo>
                    <a:lnTo>
                      <a:pt x="119" y="31"/>
                    </a:lnTo>
                    <a:lnTo>
                      <a:pt x="119" y="45"/>
                    </a:lnTo>
                    <a:lnTo>
                      <a:pt x="119" y="51"/>
                    </a:lnTo>
                    <a:lnTo>
                      <a:pt x="117" y="57"/>
                    </a:lnTo>
                    <a:lnTo>
                      <a:pt x="113" y="65"/>
                    </a:lnTo>
                    <a:lnTo>
                      <a:pt x="107" y="73"/>
                    </a:lnTo>
                    <a:lnTo>
                      <a:pt x="99" y="79"/>
                    </a:lnTo>
                    <a:lnTo>
                      <a:pt x="87" y="85"/>
                    </a:lnTo>
                    <a:lnTo>
                      <a:pt x="73" y="88"/>
                    </a:lnTo>
                    <a:lnTo>
                      <a:pt x="0" y="88"/>
                    </a:lnTo>
                    <a:lnTo>
                      <a:pt x="59" y="69"/>
                    </a:lnTo>
                    <a:lnTo>
                      <a:pt x="63" y="67"/>
                    </a:lnTo>
                    <a:lnTo>
                      <a:pt x="69" y="65"/>
                    </a:lnTo>
                    <a:lnTo>
                      <a:pt x="77" y="59"/>
                    </a:lnTo>
                    <a:lnTo>
                      <a:pt x="79" y="53"/>
                    </a:lnTo>
                    <a:lnTo>
                      <a:pt x="83" y="47"/>
                    </a:lnTo>
                    <a:lnTo>
                      <a:pt x="83" y="37"/>
                    </a:lnTo>
                    <a:lnTo>
                      <a:pt x="81" y="31"/>
                    </a:lnTo>
                    <a:lnTo>
                      <a:pt x="79" y="25"/>
                    </a:lnTo>
                    <a:lnTo>
                      <a:pt x="77" y="23"/>
                    </a:lnTo>
                    <a:lnTo>
                      <a:pt x="69" y="21"/>
                    </a:lnTo>
                    <a:lnTo>
                      <a:pt x="53" y="21"/>
                    </a:lnTo>
                    <a:lnTo>
                      <a:pt x="43" y="69"/>
                    </a:lnTo>
                    <a:lnTo>
                      <a:pt x="59" y="6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57"/>
              <p:cNvSpPr>
                <a:spLocks noChangeAspect="1"/>
              </p:cNvSpPr>
              <p:nvPr/>
            </p:nvSpPr>
            <p:spPr bwMode="auto">
              <a:xfrm>
                <a:off x="2764" y="2115"/>
                <a:ext cx="114" cy="88"/>
              </a:xfrm>
              <a:custGeom>
                <a:avLst/>
                <a:gdLst>
                  <a:gd name="T0" fmla="*/ 38 w 114"/>
                  <a:gd name="T1" fmla="*/ 73 h 88"/>
                  <a:gd name="T2" fmla="*/ 28 w 114"/>
                  <a:gd name="T3" fmla="*/ 88 h 88"/>
                  <a:gd name="T4" fmla="*/ 0 w 114"/>
                  <a:gd name="T5" fmla="*/ 88 h 88"/>
                  <a:gd name="T6" fmla="*/ 52 w 114"/>
                  <a:gd name="T7" fmla="*/ 0 h 88"/>
                  <a:gd name="T8" fmla="*/ 98 w 114"/>
                  <a:gd name="T9" fmla="*/ 0 h 88"/>
                  <a:gd name="T10" fmla="*/ 114 w 114"/>
                  <a:gd name="T11" fmla="*/ 88 h 88"/>
                  <a:gd name="T12" fmla="*/ 74 w 114"/>
                  <a:gd name="T13" fmla="*/ 88 h 88"/>
                  <a:gd name="T14" fmla="*/ 70 w 114"/>
                  <a:gd name="T15" fmla="*/ 73 h 88"/>
                  <a:gd name="T16" fmla="*/ 38 w 114"/>
                  <a:gd name="T17" fmla="*/ 73 h 88"/>
                  <a:gd name="T18" fmla="*/ 66 w 114"/>
                  <a:gd name="T19" fmla="*/ 51 h 88"/>
                  <a:gd name="T20" fmla="*/ 62 w 114"/>
                  <a:gd name="T21" fmla="*/ 29 h 88"/>
                  <a:gd name="T22" fmla="*/ 50 w 114"/>
                  <a:gd name="T23" fmla="*/ 51 h 88"/>
                  <a:gd name="T24" fmla="*/ 66 w 114"/>
                  <a:gd name="T25" fmla="*/ 51 h 88"/>
                  <a:gd name="T26" fmla="*/ 38 w 114"/>
                  <a:gd name="T27" fmla="*/ 73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88"/>
                  <a:gd name="T44" fmla="*/ 114 w 114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88">
                    <a:moveTo>
                      <a:pt x="38" y="73"/>
                    </a:moveTo>
                    <a:lnTo>
                      <a:pt x="28" y="88"/>
                    </a:lnTo>
                    <a:lnTo>
                      <a:pt x="0" y="88"/>
                    </a:lnTo>
                    <a:lnTo>
                      <a:pt x="52" y="0"/>
                    </a:lnTo>
                    <a:lnTo>
                      <a:pt x="98" y="0"/>
                    </a:lnTo>
                    <a:lnTo>
                      <a:pt x="114" y="88"/>
                    </a:lnTo>
                    <a:lnTo>
                      <a:pt x="74" y="88"/>
                    </a:lnTo>
                    <a:lnTo>
                      <a:pt x="70" y="73"/>
                    </a:lnTo>
                    <a:lnTo>
                      <a:pt x="38" y="73"/>
                    </a:lnTo>
                    <a:lnTo>
                      <a:pt x="66" y="51"/>
                    </a:lnTo>
                    <a:lnTo>
                      <a:pt x="62" y="29"/>
                    </a:lnTo>
                    <a:lnTo>
                      <a:pt x="50" y="51"/>
                    </a:lnTo>
                    <a:lnTo>
                      <a:pt x="66" y="51"/>
                    </a:lnTo>
                    <a:lnTo>
                      <a:pt x="38" y="73"/>
                    </a:lnTo>
                    <a:close/>
                  </a:path>
                </a:pathLst>
              </a:custGeom>
              <a:solidFill>
                <a:srgbClr val="009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489702" y="3810217"/>
              <a:ext cx="2897814" cy="78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Daikin Refrigeration</a:t>
              </a:r>
            </a:p>
            <a:p>
              <a:pPr>
                <a:lnSpc>
                  <a:spcPts val="1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Daikin India</a:t>
              </a:r>
            </a:p>
            <a:p>
              <a:pPr>
                <a:lnSpc>
                  <a:spcPts val="1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Reefer Business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173" y="1812785"/>
            <a:ext cx="3058118" cy="2683655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>
            <a:off x="7431174" y="2825782"/>
            <a:ext cx="821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906408" y="2007272"/>
            <a:ext cx="540000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442749" y="1995080"/>
            <a:ext cx="3659" cy="83070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427515" y="3933535"/>
            <a:ext cx="3659" cy="83070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42749" y="3948598"/>
            <a:ext cx="821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899209" y="4531909"/>
            <a:ext cx="289781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15844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569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OUR REFRIGERATION HISTORY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2" y="2284502"/>
            <a:ext cx="11837204" cy="28179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2589" y="1159139"/>
            <a:ext cx="1721219" cy="2518893"/>
            <a:chOff x="582589" y="1159139"/>
            <a:chExt cx="1721219" cy="2518893"/>
          </a:xfrm>
        </p:grpSpPr>
        <p:sp>
          <p:nvSpPr>
            <p:cNvPr id="10" name="TextBox 9"/>
            <p:cNvSpPr txBox="1"/>
            <p:nvPr/>
          </p:nvSpPr>
          <p:spPr>
            <a:xfrm>
              <a:off x="582589" y="1159139"/>
              <a:ext cx="17212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First manufactured cold air machines</a:t>
              </a: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66" y="1762575"/>
              <a:ext cx="1045158" cy="11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Oval 69"/>
            <p:cNvSpPr/>
            <p:nvPr/>
          </p:nvSpPr>
          <p:spPr>
            <a:xfrm>
              <a:off x="1028468" y="3044432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8188" y="3164553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1875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168" y="4351814"/>
            <a:ext cx="2211454" cy="2214804"/>
            <a:chOff x="878168" y="4351814"/>
            <a:chExt cx="2211454" cy="2214804"/>
          </a:xfrm>
        </p:grpSpPr>
        <p:sp>
          <p:nvSpPr>
            <p:cNvPr id="11" name="TextBox 10"/>
            <p:cNvSpPr txBox="1"/>
            <p:nvPr/>
          </p:nvSpPr>
          <p:spPr>
            <a:xfrm>
              <a:off x="878168" y="6012620"/>
              <a:ext cx="22114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SimSun" panose="02010600030101010101" pitchFamily="2" charset="-122"/>
                </a:rPr>
                <a:t>Two stage carbon dioxide compressor designed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565" y="5068923"/>
              <a:ext cx="1403200" cy="940144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1677901" y="4351814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72236" y="4476025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1889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37403" y="1376452"/>
            <a:ext cx="2384618" cy="2697349"/>
            <a:chOff x="2937403" y="1376452"/>
            <a:chExt cx="2384618" cy="2697349"/>
          </a:xfrm>
        </p:grpSpPr>
        <p:sp>
          <p:nvSpPr>
            <p:cNvPr id="12" name="TextBox 11"/>
            <p:cNvSpPr txBox="1"/>
            <p:nvPr/>
          </p:nvSpPr>
          <p:spPr>
            <a:xfrm>
              <a:off x="2937403" y="2717477"/>
              <a:ext cx="23846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First “high speed” ammonia compressor manufactured</a:t>
              </a:r>
            </a:p>
          </p:txBody>
        </p:sp>
        <p:pic>
          <p:nvPicPr>
            <p:cNvPr id="19" name="Picture 9" descr="Ammonia Compresso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30"/>
            <a:stretch/>
          </p:blipFill>
          <p:spPr bwMode="auto">
            <a:xfrm>
              <a:off x="3199641" y="1376452"/>
              <a:ext cx="1563944" cy="13279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al 73"/>
            <p:cNvSpPr/>
            <p:nvPr/>
          </p:nvSpPr>
          <p:spPr>
            <a:xfrm>
              <a:off x="3685457" y="3440201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89952" y="3564412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1892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51293" y="4417642"/>
            <a:ext cx="1849278" cy="1311809"/>
            <a:chOff x="4451293" y="4417642"/>
            <a:chExt cx="1849278" cy="1311809"/>
          </a:xfrm>
        </p:grpSpPr>
        <p:sp>
          <p:nvSpPr>
            <p:cNvPr id="13" name="TextBox 12"/>
            <p:cNvSpPr txBox="1"/>
            <p:nvPr/>
          </p:nvSpPr>
          <p:spPr>
            <a:xfrm>
              <a:off x="4451293" y="5175453"/>
              <a:ext cx="18492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Monobloc</a:t>
              </a:r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range launched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5097710" y="4417642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92157" y="4541853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1940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43261" y="1541629"/>
            <a:ext cx="2078305" cy="2166883"/>
            <a:chOff x="5943261" y="1541629"/>
            <a:chExt cx="2078305" cy="2166883"/>
          </a:xfrm>
        </p:grpSpPr>
        <p:sp>
          <p:nvSpPr>
            <p:cNvPr id="14" name="TextBox 13"/>
            <p:cNvSpPr txBox="1"/>
            <p:nvPr/>
          </p:nvSpPr>
          <p:spPr>
            <a:xfrm>
              <a:off x="5943261" y="1541629"/>
              <a:ext cx="20783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“</a:t>
              </a:r>
              <a:r>
                <a:rPr lang="en-GB" sz="15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Veebloc</a:t>
              </a:r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” compressor launched</a:t>
              </a:r>
            </a:p>
          </p:txBody>
        </p:sp>
        <p:pic>
          <p:nvPicPr>
            <p:cNvPr id="20" name="Picture 16" descr="veeblo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800" y="2036226"/>
              <a:ext cx="1224364" cy="9609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Oval 77"/>
            <p:cNvSpPr/>
            <p:nvPr/>
          </p:nvSpPr>
          <p:spPr>
            <a:xfrm>
              <a:off x="6741014" y="3074912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35461" y="3199123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1950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62723" y="3851459"/>
            <a:ext cx="2451901" cy="2464118"/>
            <a:chOff x="6562723" y="3851459"/>
            <a:chExt cx="2451901" cy="2464118"/>
          </a:xfrm>
        </p:grpSpPr>
        <p:sp>
          <p:nvSpPr>
            <p:cNvPr id="15" name="TextBox 14"/>
            <p:cNvSpPr txBox="1"/>
            <p:nvPr/>
          </p:nvSpPr>
          <p:spPr>
            <a:xfrm>
              <a:off x="6562723" y="5761579"/>
              <a:ext cx="24519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Launched the single screw compressor, the HallScrew</a:t>
              </a: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149" y="4626872"/>
              <a:ext cx="1332926" cy="109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Oval 79"/>
            <p:cNvSpPr/>
            <p:nvPr/>
          </p:nvSpPr>
          <p:spPr>
            <a:xfrm>
              <a:off x="8057172" y="3851459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51619" y="3975670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1978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98041" y="1169960"/>
            <a:ext cx="2474288" cy="2304429"/>
            <a:chOff x="8598041" y="1169960"/>
            <a:chExt cx="2474288" cy="2304429"/>
          </a:xfrm>
        </p:grpSpPr>
        <p:sp>
          <p:nvSpPr>
            <p:cNvPr id="16" name="TextBox 15"/>
            <p:cNvSpPr txBox="1"/>
            <p:nvPr/>
          </p:nvSpPr>
          <p:spPr>
            <a:xfrm>
              <a:off x="8598041" y="2285997"/>
              <a:ext cx="24742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Ammonia air cooled chiller launched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26" y="1169960"/>
              <a:ext cx="2001077" cy="1210105"/>
            </a:xfrm>
            <a:prstGeom prst="rect">
              <a:avLst/>
            </a:prstGeom>
          </p:spPr>
        </p:pic>
        <p:sp>
          <p:nvSpPr>
            <p:cNvPr id="82" name="Oval 81"/>
            <p:cNvSpPr/>
            <p:nvPr/>
          </p:nvSpPr>
          <p:spPr>
            <a:xfrm>
              <a:off x="9652104" y="2840789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646551" y="2965000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2003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52597" y="3707359"/>
            <a:ext cx="2311463" cy="2188168"/>
            <a:chOff x="9652597" y="3707359"/>
            <a:chExt cx="2311463" cy="2188168"/>
          </a:xfrm>
        </p:grpSpPr>
        <p:sp>
          <p:nvSpPr>
            <p:cNvPr id="57" name="TextBox 56"/>
            <p:cNvSpPr txBox="1"/>
            <p:nvPr/>
          </p:nvSpPr>
          <p:spPr>
            <a:xfrm>
              <a:off x="9652597" y="4171835"/>
              <a:ext cx="23114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 new open type   HallScrew compressors launched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11142656" y="3707359"/>
              <a:ext cx="632309" cy="633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B55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137103" y="3831570"/>
              <a:ext cx="807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2017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55" b="98487" l="1697" r="99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373" y="4691171"/>
              <a:ext cx="1246015" cy="120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3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786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OUR MISSION, VISION &amp; VALUES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303" y="1758502"/>
            <a:ext cx="2340992" cy="2798958"/>
          </a:xfrm>
          <a:prstGeom prst="rect">
            <a:avLst/>
          </a:prstGeom>
          <a:solidFill>
            <a:srgbClr val="1B55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96050" y="1758501"/>
            <a:ext cx="2503421" cy="3300895"/>
          </a:xfrm>
          <a:prstGeom prst="rect">
            <a:avLst/>
          </a:prstGeom>
          <a:solidFill>
            <a:srgbClr val="2190C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87152" y="1758501"/>
            <a:ext cx="5934571" cy="4233191"/>
          </a:xfrm>
          <a:prstGeom prst="rect">
            <a:avLst/>
          </a:prstGeom>
          <a:solidFill>
            <a:srgbClr val="24B1E7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1108" y="2758150"/>
            <a:ext cx="2238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work together to deliver exceptional service, products and solutions for our customers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24701" y="2722376"/>
            <a:ext cx="2533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be a leading international </a:t>
            </a:r>
          </a:p>
          <a:p>
            <a:r>
              <a:rPr lang="en-GB" dirty="0">
                <a:solidFill>
                  <a:schemeClr val="bg1"/>
                </a:solidFill>
              </a:rPr>
              <a:t>refrigeration engineering company, admired for our employees who provide innovative products and solutions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35903" y="238881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805" y="2389167"/>
            <a:ext cx="134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OUR VISION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2586" y="1877796"/>
            <a:ext cx="139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VALUES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273098" y="1318805"/>
            <a:ext cx="934065" cy="936000"/>
            <a:chOff x="9139083" y="1093878"/>
            <a:chExt cx="934065" cy="936000"/>
          </a:xfrm>
        </p:grpSpPr>
        <p:sp>
          <p:nvSpPr>
            <p:cNvPr id="15" name="Oval 14"/>
            <p:cNvSpPr/>
            <p:nvPr/>
          </p:nvSpPr>
          <p:spPr>
            <a:xfrm>
              <a:off x="9139083" y="1093878"/>
              <a:ext cx="934065" cy="936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219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0282" y="1263866"/>
              <a:ext cx="771520" cy="59602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980727" y="1276694"/>
            <a:ext cx="934065" cy="936000"/>
            <a:chOff x="3980727" y="1276694"/>
            <a:chExt cx="934065" cy="936000"/>
          </a:xfrm>
        </p:grpSpPr>
        <p:sp>
          <p:nvSpPr>
            <p:cNvPr id="18" name="Oval 17"/>
            <p:cNvSpPr/>
            <p:nvPr/>
          </p:nvSpPr>
          <p:spPr>
            <a:xfrm>
              <a:off x="3980727" y="1276694"/>
              <a:ext cx="934065" cy="936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1B5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51" y="1443275"/>
              <a:ext cx="771520" cy="59602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64766" y="1290501"/>
            <a:ext cx="934065" cy="936000"/>
            <a:chOff x="2511053" y="1093878"/>
            <a:chExt cx="934065" cy="936000"/>
          </a:xfrm>
        </p:grpSpPr>
        <p:sp>
          <p:nvSpPr>
            <p:cNvPr id="21" name="Oval 20"/>
            <p:cNvSpPr/>
            <p:nvPr/>
          </p:nvSpPr>
          <p:spPr>
            <a:xfrm>
              <a:off x="2511053" y="1093878"/>
              <a:ext cx="934065" cy="936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24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897" y="1263879"/>
              <a:ext cx="771520" cy="59602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71245" y="2389351"/>
            <a:ext cx="3001962" cy="1159262"/>
            <a:chOff x="6071245" y="2389351"/>
            <a:chExt cx="3001962" cy="1159262"/>
          </a:xfrm>
        </p:grpSpPr>
        <p:grpSp>
          <p:nvGrpSpPr>
            <p:cNvPr id="23" name="Group 22"/>
            <p:cNvGrpSpPr/>
            <p:nvPr/>
          </p:nvGrpSpPr>
          <p:grpSpPr>
            <a:xfrm>
              <a:off x="6071245" y="2389351"/>
              <a:ext cx="504000" cy="504000"/>
              <a:chOff x="8319461" y="1359130"/>
              <a:chExt cx="504000" cy="504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319461" y="1359130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2190C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430851" y="1438878"/>
                <a:ext cx="233304" cy="24083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76C7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Delay 25"/>
              <p:cNvSpPr/>
              <p:nvPr/>
            </p:nvSpPr>
            <p:spPr>
              <a:xfrm rot="16200000">
                <a:off x="8504605" y="1535054"/>
                <a:ext cx="88800" cy="81707"/>
              </a:xfrm>
              <a:prstGeom prst="flowChartDelay">
                <a:avLst/>
              </a:prstGeom>
              <a:solidFill>
                <a:srgbClr val="676C74"/>
              </a:solidFill>
              <a:ln>
                <a:solidFill>
                  <a:srgbClr val="676C7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505148" y="1469108"/>
                <a:ext cx="84710" cy="82989"/>
              </a:xfrm>
              <a:prstGeom prst="ellipse">
                <a:avLst/>
              </a:prstGeom>
              <a:solidFill>
                <a:srgbClr val="676C74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8629655" y="1672533"/>
                <a:ext cx="55692" cy="79200"/>
              </a:xfrm>
              <a:prstGeom prst="line">
                <a:avLst/>
              </a:prstGeom>
              <a:ln w="50800" cap="rnd">
                <a:solidFill>
                  <a:srgbClr val="676C7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6614743" y="2435769"/>
              <a:ext cx="1693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Customer focus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34804" y="2717616"/>
              <a:ext cx="24384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Our customers are our number one priority. We anticipate their future needs and provide quality solutions, products and services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1245" y="3656938"/>
            <a:ext cx="3002772" cy="1139071"/>
            <a:chOff x="6071245" y="3656938"/>
            <a:chExt cx="3002772" cy="1139071"/>
          </a:xfrm>
        </p:grpSpPr>
        <p:grpSp>
          <p:nvGrpSpPr>
            <p:cNvPr id="29" name="Group 28"/>
            <p:cNvGrpSpPr/>
            <p:nvPr/>
          </p:nvGrpSpPr>
          <p:grpSpPr>
            <a:xfrm>
              <a:off x="6071245" y="3656938"/>
              <a:ext cx="504000" cy="504000"/>
              <a:chOff x="8319276" y="2013989"/>
              <a:chExt cx="504000" cy="504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319276" y="2013989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2190C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8361" y="2085584"/>
                <a:ext cx="415201" cy="415201"/>
              </a:xfrm>
              <a:prstGeom prst="rect">
                <a:avLst/>
              </a:prstGeom>
              <a:effectLst/>
            </p:spPr>
          </p:pic>
        </p:grpSp>
        <p:sp>
          <p:nvSpPr>
            <p:cNvPr id="43" name="Rectangle 42"/>
            <p:cNvSpPr/>
            <p:nvPr/>
          </p:nvSpPr>
          <p:spPr>
            <a:xfrm>
              <a:off x="6633661" y="3678140"/>
              <a:ext cx="1693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36300" y="3965012"/>
              <a:ext cx="24377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We are honest, fair and ethical in our dealings. We can be trusted and believed in, and treat all with respect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088274" y="2388818"/>
            <a:ext cx="2903978" cy="1305069"/>
            <a:chOff x="9088274" y="2388818"/>
            <a:chExt cx="2903978" cy="1305069"/>
          </a:xfrm>
        </p:grpSpPr>
        <p:grpSp>
          <p:nvGrpSpPr>
            <p:cNvPr id="33" name="Group 32"/>
            <p:cNvGrpSpPr/>
            <p:nvPr/>
          </p:nvGrpSpPr>
          <p:grpSpPr>
            <a:xfrm>
              <a:off x="9088274" y="2417722"/>
              <a:ext cx="504000" cy="504000"/>
              <a:chOff x="8327701" y="3279852"/>
              <a:chExt cx="504000" cy="5040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327701" y="3279852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2190C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41"/>
              <a:stretch/>
            </p:blipFill>
            <p:spPr>
              <a:xfrm>
                <a:off x="8383108" y="3496028"/>
                <a:ext cx="354418" cy="197268"/>
              </a:xfrm>
              <a:prstGeom prst="rect">
                <a:avLst/>
              </a:prstGeom>
              <a:effectLst/>
            </p:spPr>
          </p:pic>
          <p:sp>
            <p:nvSpPr>
              <p:cNvPr id="36" name="Oval 35"/>
              <p:cNvSpPr/>
              <p:nvPr/>
            </p:nvSpPr>
            <p:spPr>
              <a:xfrm>
                <a:off x="8458165" y="3440988"/>
                <a:ext cx="205990" cy="973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Down Arrow 36"/>
              <p:cNvSpPr/>
              <p:nvPr/>
            </p:nvSpPr>
            <p:spPr>
              <a:xfrm rot="10800000">
                <a:off x="8510561" y="3385522"/>
                <a:ext cx="119130" cy="135057"/>
              </a:xfrm>
              <a:prstGeom prst="downArrow">
                <a:avLst/>
              </a:prstGeom>
              <a:solidFill>
                <a:srgbClr val="727272"/>
              </a:solidFill>
              <a:ln>
                <a:solidFill>
                  <a:srgbClr val="72727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9698655" y="2388818"/>
              <a:ext cx="1693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Empowerment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691841" y="2678224"/>
              <a:ext cx="230041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Using People Centered Management we recognise accomplishment and give opportunities for everyone to develop and progress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087382" y="3734455"/>
            <a:ext cx="2685846" cy="990270"/>
            <a:chOff x="9087382" y="3734455"/>
            <a:chExt cx="2685846" cy="990270"/>
          </a:xfrm>
        </p:grpSpPr>
        <p:grpSp>
          <p:nvGrpSpPr>
            <p:cNvPr id="38" name="Group 37"/>
            <p:cNvGrpSpPr/>
            <p:nvPr/>
          </p:nvGrpSpPr>
          <p:grpSpPr>
            <a:xfrm>
              <a:off x="9087382" y="3734455"/>
              <a:ext cx="504000" cy="504000"/>
              <a:chOff x="8328264" y="3941856"/>
              <a:chExt cx="504000" cy="504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8328264" y="3941856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2190C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9652" y="4004542"/>
                <a:ext cx="360947" cy="371748"/>
              </a:xfrm>
              <a:prstGeom prst="rect">
                <a:avLst/>
              </a:prstGeom>
              <a:effectLst/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9658265" y="3809340"/>
              <a:ext cx="1693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Flexibility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651452" y="4078394"/>
              <a:ext cx="2121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We are open to change, continually improving and creating new opportunities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48221" y="4869223"/>
            <a:ext cx="3003105" cy="782561"/>
            <a:chOff x="6048221" y="4869223"/>
            <a:chExt cx="3003105" cy="782561"/>
          </a:xfrm>
        </p:grpSpPr>
        <p:sp>
          <p:nvSpPr>
            <p:cNvPr id="32" name="Oval 31"/>
            <p:cNvSpPr/>
            <p:nvPr/>
          </p:nvSpPr>
          <p:spPr>
            <a:xfrm>
              <a:off x="6048221" y="4869223"/>
              <a:ext cx="504000" cy="504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2190C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29486" y="4917984"/>
              <a:ext cx="1693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Passion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36300" y="5190119"/>
              <a:ext cx="24150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We show pride, enthusiasm and commitment in everything we do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457" y="4978371"/>
              <a:ext cx="308945" cy="308945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9080847" y="4823423"/>
            <a:ext cx="2692380" cy="1013027"/>
            <a:chOff x="9080847" y="4823423"/>
            <a:chExt cx="2692380" cy="1013027"/>
          </a:xfrm>
        </p:grpSpPr>
        <p:sp>
          <p:nvSpPr>
            <p:cNvPr id="41" name="Oval 40"/>
            <p:cNvSpPr/>
            <p:nvPr/>
          </p:nvSpPr>
          <p:spPr>
            <a:xfrm>
              <a:off x="9080847" y="4823423"/>
              <a:ext cx="504000" cy="504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2190C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636384" y="4892899"/>
              <a:ext cx="1693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Sustainability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629570" y="5190119"/>
              <a:ext cx="21436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We lead the promotion of environmentally conscious products and solutions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738" y="4869223"/>
              <a:ext cx="379214" cy="37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6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365451" y="1328562"/>
            <a:ext cx="7812664" cy="5060079"/>
            <a:chOff x="4248156" y="1204801"/>
            <a:chExt cx="7812664" cy="5060079"/>
          </a:xfrm>
        </p:grpSpPr>
        <p:graphicFrame>
          <p:nvGraphicFramePr>
            <p:cNvPr id="48" name="Chart 4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9827819"/>
                </p:ext>
              </p:extLst>
            </p:nvPr>
          </p:nvGraphicFramePr>
          <p:xfrm>
            <a:off x="4248156" y="1204801"/>
            <a:ext cx="7812664" cy="4789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6694381" y="1204801"/>
              <a:ext cx="2598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spc="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INSTALLATION</a:t>
              </a:r>
            </a:p>
            <a:p>
              <a:r>
                <a:rPr lang="en-GB" b="1" spc="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COSTS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0752" y="3273480"/>
              <a:ext cx="2025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spc="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SERVICE &amp; MAINTENANCE COSTS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94381" y="5618549"/>
              <a:ext cx="139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spc="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RUNNING</a:t>
              </a:r>
            </a:p>
            <a:p>
              <a:r>
                <a:rPr lang="en-GB" b="1" spc="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COSTS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93655" y="2000602"/>
              <a:ext cx="1165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</a:rPr>
                <a:t>15%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51287" y="3344058"/>
              <a:ext cx="1165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36230" y="3752131"/>
              <a:ext cx="1165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</a:rPr>
                <a:t>65%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558948" y="1288722"/>
            <a:ext cx="6669748" cy="55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>
            <a:off x="338904" y="2609005"/>
            <a:ext cx="4695086" cy="2246655"/>
          </a:xfrm>
          <a:prstGeom prst="rightArrow">
            <a:avLst>
              <a:gd name="adj1" fmla="val 50000"/>
              <a:gd name="adj2" fmla="val 58588"/>
            </a:avLst>
          </a:prstGeom>
          <a:solidFill>
            <a:srgbClr val="7A7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632944" y="3375744"/>
            <a:ext cx="323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chemeClr val="bg1"/>
                </a:solidFill>
              </a:rPr>
              <a:t>ENERGY COSTS…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338904" y="2600328"/>
            <a:ext cx="6322875" cy="2246655"/>
          </a:xfrm>
          <a:prstGeom prst="rightArrow">
            <a:avLst>
              <a:gd name="adj1" fmla="val 50000"/>
              <a:gd name="adj2" fmla="val 58588"/>
            </a:avLst>
          </a:prstGeom>
          <a:solidFill>
            <a:srgbClr val="7A7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672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IMPORTANCE OF REFRIGERATION</a:t>
            </a:r>
          </a:p>
        </p:txBody>
      </p:sp>
      <p:sp>
        <p:nvSpPr>
          <p:cNvPr id="9" name="Oval 8"/>
          <p:cNvSpPr/>
          <p:nvPr/>
        </p:nvSpPr>
        <p:spPr>
          <a:xfrm>
            <a:off x="6871274" y="1369415"/>
            <a:ext cx="4680000" cy="4680000"/>
          </a:xfrm>
          <a:prstGeom prst="ellipse">
            <a:avLst/>
          </a:prstGeom>
          <a:solidFill>
            <a:srgbClr val="2591C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102705" y="2056151"/>
            <a:ext cx="3971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 LARGEST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CONSUMPTION OF A PLANT’S ENERGY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74" y="4265564"/>
            <a:ext cx="972338" cy="9723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9847" y="3302055"/>
            <a:ext cx="789005" cy="792388"/>
            <a:chOff x="3709447" y="1048646"/>
            <a:chExt cx="4372510" cy="43071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Connector 10"/>
            <p:cNvCxnSpPr/>
            <p:nvPr/>
          </p:nvCxnSpPr>
          <p:spPr>
            <a:xfrm flipH="1">
              <a:off x="5895702" y="1048646"/>
              <a:ext cx="17944" cy="4307126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709447" y="3188892"/>
              <a:ext cx="4372510" cy="0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64652" y="1719890"/>
              <a:ext cx="2960837" cy="2993099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484356" y="1719890"/>
              <a:ext cx="2888773" cy="2993099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945070" y="1354236"/>
              <a:ext cx="458833" cy="487073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945070" y="2140175"/>
              <a:ext cx="373419" cy="322087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405446" y="1392745"/>
              <a:ext cx="458832" cy="448564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511663" y="2160520"/>
              <a:ext cx="401983" cy="308982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35195" y="1664796"/>
              <a:ext cx="34823" cy="636422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370574" y="2290440"/>
              <a:ext cx="664621" cy="24571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366232" y="4591570"/>
              <a:ext cx="458833" cy="487073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549215" y="3947221"/>
              <a:ext cx="355459" cy="285110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007724" y="4610824"/>
              <a:ext cx="458832" cy="448564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924378" y="3884193"/>
              <a:ext cx="352725" cy="348138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705128" y="4155081"/>
              <a:ext cx="91740" cy="613002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849064" y="4085480"/>
              <a:ext cx="603106" cy="38310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64532" y="1596311"/>
              <a:ext cx="21855" cy="633718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785200" y="2301218"/>
              <a:ext cx="658566" cy="10749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4993" y="4162356"/>
              <a:ext cx="56660" cy="581951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392616" y="4058262"/>
              <a:ext cx="642579" cy="96819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86755" y="2706804"/>
              <a:ext cx="441246" cy="433975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630287" y="2814667"/>
              <a:ext cx="328031" cy="374225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097280" y="3216439"/>
              <a:ext cx="441246" cy="433975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45598" y="3216439"/>
              <a:ext cx="333463" cy="364345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60135" y="2694156"/>
              <a:ext cx="481071" cy="455341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86616" y="2803273"/>
              <a:ext cx="268160" cy="323829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35145" y="3229326"/>
              <a:ext cx="481071" cy="455341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603606" y="3196217"/>
              <a:ext cx="336806" cy="384567"/>
            </a:xfrm>
            <a:prstGeom prst="line">
              <a:avLst/>
            </a:prstGeom>
            <a:ln w="127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556744" y="3403618"/>
            <a:ext cx="455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chemeClr val="bg1"/>
                </a:solidFill>
              </a:rPr>
              <a:t>REFRIGERATION…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94" y="6267727"/>
            <a:ext cx="14295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5" grpId="0" animBg="1"/>
      <p:bldP spid="43" grpId="0" animBg="1"/>
      <p:bldP spid="43" grpId="1" animBg="1"/>
      <p:bldP spid="9" grpId="0" animBg="1"/>
      <p:bldP spid="9" grpId="1" animBg="1"/>
      <p:bldP spid="39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5" y="27655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OUR CUSTOMER FOCUS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2316201" y="2991042"/>
            <a:ext cx="4594425" cy="2092261"/>
          </a:xfrm>
          <a:prstGeom prst="rightArrow">
            <a:avLst/>
          </a:prstGeom>
          <a:solidFill>
            <a:srgbClr val="24B1E7"/>
          </a:solidFill>
          <a:ln>
            <a:solidFill>
              <a:srgbClr val="06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3359343" y="3561008"/>
            <a:ext cx="3551283" cy="97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3600" dirty="0">
                <a:solidFill>
                  <a:schemeClr val="bg1"/>
                </a:solidFill>
              </a:rPr>
              <a:t>We understand customer needs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271032" y="1683331"/>
            <a:ext cx="1368000" cy="1368000"/>
            <a:chOff x="7930013" y="1018669"/>
            <a:chExt cx="1368000" cy="1368000"/>
          </a:xfrm>
        </p:grpSpPr>
        <p:sp>
          <p:nvSpPr>
            <p:cNvPr id="88" name="Oval 87"/>
            <p:cNvSpPr/>
            <p:nvPr/>
          </p:nvSpPr>
          <p:spPr>
            <a:xfrm>
              <a:off x="7930013" y="1018669"/>
              <a:ext cx="1368000" cy="1368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844" y="1201430"/>
              <a:ext cx="972338" cy="97233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7287141" y="3367528"/>
            <a:ext cx="1368000" cy="1368000"/>
            <a:chOff x="7930014" y="2785273"/>
            <a:chExt cx="1368000" cy="1368000"/>
          </a:xfrm>
        </p:grpSpPr>
        <p:sp>
          <p:nvSpPr>
            <p:cNvPr id="91" name="Oval 90"/>
            <p:cNvSpPr/>
            <p:nvPr/>
          </p:nvSpPr>
          <p:spPr>
            <a:xfrm>
              <a:off x="7930014" y="2785273"/>
              <a:ext cx="1368000" cy="1368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8177220" y="3062263"/>
              <a:ext cx="904045" cy="818898"/>
              <a:chOff x="8177220" y="3062263"/>
              <a:chExt cx="904045" cy="818898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8495274" y="3161747"/>
                <a:ext cx="585991" cy="609107"/>
                <a:chOff x="10397441" y="1967023"/>
                <a:chExt cx="585991" cy="609107"/>
              </a:xfrm>
            </p:grpSpPr>
            <p:sp>
              <p:nvSpPr>
                <p:cNvPr id="97" name="Pentagon 96"/>
                <p:cNvSpPr/>
                <p:nvPr/>
              </p:nvSpPr>
              <p:spPr>
                <a:xfrm>
                  <a:off x="10397442" y="1967023"/>
                  <a:ext cx="320178" cy="204088"/>
                </a:xfrm>
                <a:prstGeom prst="homePlat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Pentagon 97"/>
                <p:cNvSpPr/>
                <p:nvPr/>
              </p:nvSpPr>
              <p:spPr>
                <a:xfrm>
                  <a:off x="10397443" y="2184790"/>
                  <a:ext cx="437134" cy="199222"/>
                </a:xfrm>
                <a:prstGeom prst="homePlat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Pentagon 98"/>
                <p:cNvSpPr/>
                <p:nvPr/>
              </p:nvSpPr>
              <p:spPr>
                <a:xfrm>
                  <a:off x="10397441" y="2394769"/>
                  <a:ext cx="585991" cy="181361"/>
                </a:xfrm>
                <a:prstGeom prst="homePlat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8177220" y="3062263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187051" y="3297031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B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196882" y="3511829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7329548" y="5072423"/>
            <a:ext cx="1368000" cy="1368000"/>
            <a:chOff x="7972421" y="4405104"/>
            <a:chExt cx="1368000" cy="1368000"/>
          </a:xfrm>
        </p:grpSpPr>
        <p:sp>
          <p:nvSpPr>
            <p:cNvPr id="101" name="Oval 100"/>
            <p:cNvSpPr/>
            <p:nvPr/>
          </p:nvSpPr>
          <p:spPr>
            <a:xfrm>
              <a:off x="7972421" y="4405104"/>
              <a:ext cx="1368000" cy="1368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420" y="4761427"/>
              <a:ext cx="741887" cy="741887"/>
            </a:xfrm>
            <a:prstGeom prst="rect">
              <a:avLst/>
            </a:prstGeom>
          </p:spPr>
        </p:pic>
      </p:grpSp>
      <p:sp>
        <p:nvSpPr>
          <p:cNvPr id="103" name="TextBox 102"/>
          <p:cNvSpPr txBox="1"/>
          <p:nvPr/>
        </p:nvSpPr>
        <p:spPr>
          <a:xfrm>
            <a:off x="8722313" y="1860429"/>
            <a:ext cx="33343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sz="2800" dirty="0"/>
              <a:t>Reducing energy consumption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781181" y="3524013"/>
            <a:ext cx="26294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sz="2800" dirty="0"/>
              <a:t>Increasing efficiency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916253" y="5445740"/>
            <a:ext cx="2629472" cy="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sz="2800" dirty="0"/>
              <a:t>Reliability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66063" y="2156872"/>
            <a:ext cx="2825133" cy="3271848"/>
            <a:chOff x="-13854" y="1757289"/>
            <a:chExt cx="2825133" cy="3271848"/>
          </a:xfrm>
        </p:grpSpPr>
        <p:sp>
          <p:nvSpPr>
            <p:cNvPr id="107" name="Rectangle 106"/>
            <p:cNvSpPr/>
            <p:nvPr/>
          </p:nvSpPr>
          <p:spPr>
            <a:xfrm>
              <a:off x="-13854" y="1757906"/>
              <a:ext cx="2480608" cy="3271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Picture 2" descr="Process Thinki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5302" y="1757289"/>
              <a:ext cx="2565977" cy="2926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Oval 108"/>
            <p:cNvSpPr/>
            <p:nvPr/>
          </p:nvSpPr>
          <p:spPr>
            <a:xfrm>
              <a:off x="467752" y="1869303"/>
              <a:ext cx="1781877" cy="1926794"/>
            </a:xfrm>
            <a:prstGeom prst="ellipse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6" y="2761389"/>
            <a:ext cx="1005128" cy="100512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6" y="3162725"/>
            <a:ext cx="791271" cy="79127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27" y="2487546"/>
            <a:ext cx="503497" cy="5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43" y="916080"/>
            <a:ext cx="10605247" cy="1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17AFE6"/>
              </a:gs>
              <a:gs pos="78000">
                <a:srgbClr val="209DD8"/>
              </a:gs>
              <a:gs pos="100000">
                <a:srgbClr val="248C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6724" y="276554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0" dirty="0">
                <a:solidFill>
                  <a:srgbClr val="7A7778"/>
                </a:solidFill>
              </a:rPr>
              <a:t>THE MARKETS WE SERVE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39114" y="1556720"/>
            <a:ext cx="10888475" cy="4553947"/>
            <a:chOff x="1139114" y="1556720"/>
            <a:chExt cx="10888475" cy="455394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687" y="3577092"/>
              <a:ext cx="469414" cy="4694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182" y="3592946"/>
              <a:ext cx="517602" cy="517602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1149666" y="3466335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35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139114" y="2532991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35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151632" y="4399679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35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1139114" y="1599647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35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63187" y="1763246"/>
              <a:ext cx="1499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Oil &amp; Gas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16744" y="2669358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Pharmaceutical</a:t>
              </a:r>
            </a:p>
          </p:txBody>
        </p:sp>
        <p:pic>
          <p:nvPicPr>
            <p:cNvPr id="33" name="Picture 44" descr="Industry-Gas-ico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85" y="1735604"/>
              <a:ext cx="441325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21" descr="icon_blue_Pharmaceuticals-1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875" y="2673740"/>
              <a:ext cx="376237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9" name="Picture 50" descr="Nuclear-ico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670" y="3620563"/>
              <a:ext cx="543339" cy="42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918710" y="3584841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Nuclear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1149666" y="5333023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35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4" descr="Green-Energy-ico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51" y="4515181"/>
              <a:ext cx="495300" cy="50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8" name="Picture 14" descr="chemical-icon-png-6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208" y="5503373"/>
              <a:ext cx="322262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918711" y="4482693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Energy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24663" y="5279670"/>
              <a:ext cx="2350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Chemical &amp;</a:t>
              </a:r>
            </a:p>
            <a:p>
              <a:r>
                <a:rPr lang="en-GB" sz="2400" dirty="0">
                  <a:solidFill>
                    <a:srgbClr val="7A7778"/>
                  </a:solidFill>
                </a:rPr>
                <a:t>petrochemical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4377010" y="3466335"/>
              <a:ext cx="732469" cy="734400"/>
            </a:xfrm>
            <a:prstGeom prst="ellipse">
              <a:avLst/>
            </a:prstGeom>
            <a:noFill/>
            <a:ln w="76200">
              <a:solidFill>
                <a:srgbClr val="1A8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4366458" y="2532991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4378976" y="4399679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4366458" y="1599647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5625" y="4346709"/>
              <a:ext cx="1499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Brewing &amp;</a:t>
              </a:r>
            </a:p>
            <a:p>
              <a:r>
                <a:rPr lang="en-GB" sz="2400" dirty="0">
                  <a:solidFill>
                    <a:srgbClr val="7A7778"/>
                  </a:solidFill>
                </a:rPr>
                <a:t>beverage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44088" y="2669358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Manufacturing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46054" y="3584841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Food processing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4377010" y="5333023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A8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50849" y="1686015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Naval ships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44153" y="5435408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Cold store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743" y="1755808"/>
              <a:ext cx="540780" cy="335875"/>
            </a:xfrm>
            <a:prstGeom prst="rect">
              <a:avLst/>
            </a:prstGeom>
          </p:spPr>
        </p:pic>
        <p:pic>
          <p:nvPicPr>
            <p:cNvPr id="41" name="Picture 40" descr="275530-200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070" y="2618709"/>
              <a:ext cx="471488" cy="47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4" name="Picture 17" descr="beer16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363" y="4522593"/>
              <a:ext cx="5238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311" y="5634704"/>
              <a:ext cx="272326" cy="272326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4571733" y="5609436"/>
              <a:ext cx="352269" cy="3090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4516069" y="5435133"/>
              <a:ext cx="451453" cy="202199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793432" y="3466335"/>
              <a:ext cx="732469" cy="734400"/>
            </a:xfrm>
            <a:prstGeom prst="ellipse">
              <a:avLst/>
            </a:prstGeom>
            <a:noFill/>
            <a:ln w="76200">
              <a:solidFill>
                <a:srgbClr val="1CB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7782880" y="2532991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CB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7795398" y="4399679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CB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7782880" y="1599647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CB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566785" y="5240246"/>
              <a:ext cx="2741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Pubs &amp; </a:t>
              </a:r>
            </a:p>
            <a:p>
              <a:r>
                <a:rPr lang="en-GB" sz="2400" dirty="0">
                  <a:solidFill>
                    <a:srgbClr val="7A7778"/>
                  </a:solidFill>
                </a:rPr>
                <a:t>restaurants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566785" y="4456279"/>
              <a:ext cx="263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Convenience stores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71062" y="2656151"/>
              <a:ext cx="3456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Facilities management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7793432" y="5333023"/>
              <a:ext cx="732469" cy="734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CB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577823" y="1556720"/>
              <a:ext cx="263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Retail distribution centres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77823" y="3601071"/>
              <a:ext cx="235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A7778"/>
                  </a:solidFill>
                </a:rPr>
                <a:t>Rail</a:t>
              </a:r>
            </a:p>
          </p:txBody>
        </p:sp>
        <p:pic>
          <p:nvPicPr>
            <p:cNvPr id="1026" name="Picture 2" descr="Image result for convenience store icon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884" y="4530342"/>
              <a:ext cx="430834" cy="42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681" y="5420859"/>
              <a:ext cx="544102" cy="544102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7946045" y="1856162"/>
              <a:ext cx="227400" cy="24287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992349" y="1923833"/>
              <a:ext cx="222488" cy="197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8" t="23242" r="23985" b="21305"/>
            <a:stretch/>
          </p:blipFill>
          <p:spPr>
            <a:xfrm>
              <a:off x="8010414" y="1943335"/>
              <a:ext cx="386156" cy="216247"/>
            </a:xfrm>
            <a:prstGeom prst="rect">
              <a:avLst/>
            </a:prstGeom>
          </p:spPr>
        </p:pic>
        <p:cxnSp>
          <p:nvCxnSpPr>
            <p:cNvPr id="106" name="Straight Connector 105"/>
            <p:cNvCxnSpPr/>
            <p:nvPr/>
          </p:nvCxnSpPr>
          <p:spPr>
            <a:xfrm flipH="1">
              <a:off x="7902409" y="1742734"/>
              <a:ext cx="157336" cy="12055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8059745" y="1742734"/>
              <a:ext cx="155092" cy="11234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1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2" t="18999" r="16490" b="19413"/>
            <a:stretch/>
          </p:blipFill>
          <p:spPr>
            <a:xfrm>
              <a:off x="7908782" y="2681421"/>
              <a:ext cx="461936" cy="40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8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17AFE6"/>
            </a:gs>
            <a:gs pos="78000">
              <a:srgbClr val="209DD8"/>
            </a:gs>
            <a:gs pos="100000">
              <a:srgbClr val="248CC9"/>
            </a:gs>
          </a:gsLst>
          <a:lin ang="108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28593</TotalTime>
  <Words>942</Words>
  <Application>Microsoft Office PowerPoint</Application>
  <PresentationFormat>Widescreen</PresentationFormat>
  <Paragraphs>273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Jerram</dc:creator>
  <cp:lastModifiedBy>Helen Jerram</cp:lastModifiedBy>
  <cp:revision>154</cp:revision>
  <dcterms:created xsi:type="dcterms:W3CDTF">2019-03-07T12:21:24Z</dcterms:created>
  <dcterms:modified xsi:type="dcterms:W3CDTF">2021-02-18T14:05:15Z</dcterms:modified>
</cp:coreProperties>
</file>